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x="18288000" cy="10287000"/>
  <p:notesSz cx="6858000" cy="9144000"/>
  <p:embeddedFontLst>
    <p:embeddedFont>
      <p:font typeface="Avenir" charset="1" panose="020B0503020203020204"/>
      <p:regular r:id="rId37"/>
    </p:embeddedFont>
    <p:embeddedFont>
      <p:font typeface="Avenir Bold" charset="1" panose="020B0703020203020204"/>
      <p:regular r:id="rId38"/>
    </p:embeddedFont>
    <p:embeddedFont>
      <p:font typeface="Avenir Light" charset="1" panose="020B0402020203020204"/>
      <p:regular r:id="rId39"/>
    </p:embeddedFont>
    <p:embeddedFont>
      <p:font typeface="Montserrat" charset="1" panose="00000500000000000000"/>
      <p:regular r:id="rId40"/>
    </p:embeddedFont>
    <p:embeddedFont>
      <p:font typeface="TT Chocolates" charset="1" panose="02000503020000020003"/>
      <p:regular r:id="rId41"/>
    </p:embeddedFont>
    <p:embeddedFont>
      <p:font typeface="Avenir Medium" charset="1" panose="020B0603020203020204"/>
      <p:regular r:id="rId42"/>
    </p:embeddedFont>
    <p:embeddedFont>
      <p:font typeface="Avenir Ultra-Bold" charset="1" panose="020B0803020203020204"/>
      <p:regular r:id="rId43"/>
    </p:embeddedFont>
    <p:embeddedFont>
      <p:font typeface="PT Serif Italics" charset="1" panose="020A0603040505090204"/>
      <p:regular r:id="rId44"/>
    </p:embeddedFont>
    <p:embeddedFont>
      <p:font typeface="Open Sans" charset="1" panose="020B0606030504020204"/>
      <p:regular r:id="rId45"/>
    </p:embeddedFont>
    <p:embeddedFont>
      <p:font typeface="Avenir Bold Italics" charset="1" panose="020B0703020203090204"/>
      <p:regular r:id="rId46"/>
    </p:embeddedFont>
    <p:embeddedFont>
      <p:font typeface="Avenir Italics" charset="1" panose="020B0503020203090204"/>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https://www.egroup-us.com/lookbook/" TargetMode="External" Type="http://schemas.openxmlformats.org/officeDocument/2006/relationships/hyperlink"/><Relationship Id="rId4" Target="../media/image23.png" Type="http://schemas.openxmlformats.org/officeDocument/2006/relationships/image"/><Relationship Id="rId5" Target="http://www.egroup-us.com/services-catalog/" TargetMode="External" Type="http://schemas.openxmlformats.org/officeDocument/2006/relationships/hyperlink"/></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png" Type="http://schemas.openxmlformats.org/officeDocument/2006/relationships/image"/><Relationship Id="rId4" Target="../media/image26.png" Type="http://schemas.openxmlformats.org/officeDocument/2006/relationships/image"/><Relationship Id="rId5" Target="https://enablingtechcorp.sharepoint.com/:f:/t/Marketing/EiUFumgoGEBHpoPQg78ZckMBIYyKbfvMhHQ12s7SwAM8sg?e=bgTUGA" TargetMode="External" Type="http://schemas.openxmlformats.org/officeDocument/2006/relationships/hyperlink"/></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https://enablingtechcorp.sharepoint.com/:f:/t/Marketing/EvS-Q8kslFhJoGQSHuw31tcBaG9Alfqt4TFiTMmexFexaA?e=Vp1ViN" TargetMode="External" Type="http://schemas.openxmlformats.org/officeDocument/2006/relationships/hyperlink"/><Relationship Id="rId3" Target="https://enablingtechcorp.sharepoint.com/:f:/t/Marketing/EvS-Q8kslFhJoGQSHuw31tcBaG9Alfqt4TFiTMmexFexaA?e=Vp1ViN" TargetMode="External" Type="http://schemas.openxmlformats.org/officeDocument/2006/relationships/hyperlink"/><Relationship Id="rId4" Target="../media/image26.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https://enablingtechcorp.sharepoint.com/:f:/t/Marketing/EvS-Q8kslFhJoGQSHuw31tcBaG9Alfqt4TFiTMmexFexaA?e=5BzCnF" TargetMode="External" Type="http://schemas.openxmlformats.org/officeDocument/2006/relationships/hyperlink"/><Relationship Id="rId3" Target="../media/image27.png" Type="http://schemas.openxmlformats.org/officeDocument/2006/relationships/image"/><Relationship Id="rId4" Target="../media/image26.png" Type="http://schemas.openxmlformats.org/officeDocument/2006/relationships/image"/><Relationship Id="rId5" Target="../media/image28.png" Type="http://schemas.openxmlformats.org/officeDocument/2006/relationships/image"/><Relationship Id="rId6" Target="../media/image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11" Target="../media/image37.png" Type="http://schemas.openxmlformats.org/officeDocument/2006/relationships/image"/><Relationship Id="rId12" Target="../media/image38.svg" Type="http://schemas.openxmlformats.org/officeDocument/2006/relationships/image"/><Relationship Id="rId13" Target="../media/image39.png" Type="http://schemas.openxmlformats.org/officeDocument/2006/relationships/image"/><Relationship Id="rId14" Target="../media/image40.png" Type="http://schemas.openxmlformats.org/officeDocument/2006/relationships/image"/><Relationship Id="rId15" Target="../media/image41.svg" Type="http://schemas.openxmlformats.org/officeDocument/2006/relationships/image"/><Relationship Id="rId16" Target="../media/image42.png" Type="http://schemas.openxmlformats.org/officeDocument/2006/relationships/image"/><Relationship Id="rId17" Target="../media/image43.svg" Type="http://schemas.openxmlformats.org/officeDocument/2006/relationships/image"/><Relationship Id="rId18" Target="../media/image44.png" Type="http://schemas.openxmlformats.org/officeDocument/2006/relationships/image"/><Relationship Id="rId19" Target="../media/image45.png" Type="http://schemas.openxmlformats.org/officeDocument/2006/relationships/image"/><Relationship Id="rId2" Target="https://6681676.hs-sites.com/knowledge-center/branding-templates" TargetMode="External" Type="http://schemas.openxmlformats.org/officeDocument/2006/relationships/hyperlink"/><Relationship Id="rId20" Target="../media/image46.png" Type="http://schemas.openxmlformats.org/officeDocument/2006/relationships/image"/><Relationship Id="rId21" Target="../media/image47.svg" Type="http://schemas.openxmlformats.org/officeDocument/2006/relationships/image"/><Relationship Id="rId22" Target="../media/image48.png" Type="http://schemas.openxmlformats.org/officeDocument/2006/relationships/image"/><Relationship Id="rId23" Target="../media/image49.svg" Type="http://schemas.openxmlformats.org/officeDocument/2006/relationships/image"/><Relationship Id="rId24" Target="../media/image50.png" Type="http://schemas.openxmlformats.org/officeDocument/2006/relationships/image"/><Relationship Id="rId25" Target="../media/image51.svg" Type="http://schemas.openxmlformats.org/officeDocument/2006/relationships/image"/><Relationship Id="rId26" Target="../media/image52.png" Type="http://schemas.openxmlformats.org/officeDocument/2006/relationships/image"/><Relationship Id="rId27" Target="../media/image53.svg" Type="http://schemas.openxmlformats.org/officeDocument/2006/relationships/image"/><Relationship Id="rId3" Target="../media/image29.png" Type="http://schemas.openxmlformats.org/officeDocument/2006/relationships/image"/><Relationship Id="rId4" Target="../media/image30.svg" Type="http://schemas.openxmlformats.org/officeDocument/2006/relationships/image"/><Relationship Id="rId5" Target="../media/image31.png" Type="http://schemas.openxmlformats.org/officeDocument/2006/relationships/image"/><Relationship Id="rId6" Target="../media/image32.png" Type="http://schemas.openxmlformats.org/officeDocument/2006/relationships/image"/><Relationship Id="rId7" Target="../media/image33.svg" Type="http://schemas.openxmlformats.org/officeDocument/2006/relationships/image"/><Relationship Id="rId8" Target="../media/image34.png" Type="http://schemas.openxmlformats.org/officeDocument/2006/relationships/image"/><Relationship Id="rId9" Target="../media/image35.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slide3.xml" Type="http://schemas.openxmlformats.org/officeDocument/2006/relationships/slide"/><Relationship Id="rId3" Target="slide15.xml" Type="http://schemas.openxmlformats.org/officeDocument/2006/relationships/slide"/><Relationship Id="rId4" Target="slide24.xml" Type="http://schemas.openxmlformats.org/officeDocument/2006/relationships/slide"/><Relationship Id="rId5" Target="slide11.xml" Type="http://schemas.openxmlformats.org/officeDocument/2006/relationships/slide"/><Relationship Id="rId6" Target="slide12.xml" Type="http://schemas.openxmlformats.org/officeDocument/2006/relationships/slide"/><Relationship Id="rId7" Target="slide29.xml" Type="http://schemas.openxmlformats.org/officeDocument/2006/relationships/slide"/><Relationship Id="rId8" Target="slide30.xml" Type="http://schemas.openxmlformats.org/officeDocument/2006/relationships/slide"/><Relationship Id="rId9" Target="slide22.xml" Type="http://schemas.openxmlformats.org/officeDocument/2006/relationship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6.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2" Target="https://enablingtechcorp.sharepoint.com/:f:/t/Marketing/El9DZ1Ir3RFHm6gtZf9p7EUBrNWzNoPl97dVTjP5vmtjRQ?e=JYquhZ" TargetMode="External" Type="http://schemas.openxmlformats.org/officeDocument/2006/relationships/hyperlink"/><Relationship Id="rId3" Target="../media/image3.png" Type="http://schemas.openxmlformats.org/officeDocument/2006/relationships/image"/><Relationship Id="rId4" Target="../media/image54.png" Type="http://schemas.openxmlformats.org/officeDocument/2006/relationships/image"/><Relationship Id="rId5" Target="../media/image55.png" Type="http://schemas.openxmlformats.org/officeDocument/2006/relationships/image"/><Relationship Id="rId6" Target="../media/image27.png" Type="http://schemas.openxmlformats.org/officeDocument/2006/relationships/image"/><Relationship Id="rId7" Target="../media/image56.png" Type="http://schemas.openxmlformats.org/officeDocument/2006/relationships/image"/><Relationship Id="rId8" Target="../media/image28.png" Type="http://schemas.openxmlformats.org/officeDocument/2006/relationships/image"/><Relationship Id="rId9" Target="../media/image26.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57.png" Type="http://schemas.openxmlformats.org/officeDocument/2006/relationships/image"/><Relationship Id="rId4" Target="../media/image58.png" Type="http://schemas.openxmlformats.org/officeDocument/2006/relationships/image"/><Relationship Id="rId5" Target="../media/image59.png" Type="http://schemas.openxmlformats.org/officeDocument/2006/relationships/image"/><Relationship Id="rId6" Target="../media/image60.png" Type="http://schemas.openxmlformats.org/officeDocument/2006/relationships/image"/><Relationship Id="rId7" Target="../media/image6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0.png" Type="http://schemas.openxmlformats.org/officeDocument/2006/relationships/image"/><Relationship Id="rId100" Target="../media/image160.png" Type="http://schemas.openxmlformats.org/officeDocument/2006/relationships/image"/><Relationship Id="rId101" Target="../media/image161.svg" Type="http://schemas.openxmlformats.org/officeDocument/2006/relationships/image"/><Relationship Id="rId102" Target="../media/image162.png" Type="http://schemas.openxmlformats.org/officeDocument/2006/relationships/image"/><Relationship Id="rId103" Target="../media/image163.svg" Type="http://schemas.openxmlformats.org/officeDocument/2006/relationships/image"/><Relationship Id="rId104" Target="../media/image164.png" Type="http://schemas.openxmlformats.org/officeDocument/2006/relationships/image"/><Relationship Id="rId105" Target="../media/image165.svg" Type="http://schemas.openxmlformats.org/officeDocument/2006/relationships/image"/><Relationship Id="rId106" Target="../media/image166.png" Type="http://schemas.openxmlformats.org/officeDocument/2006/relationships/image"/><Relationship Id="rId107" Target="../media/image167.svg" Type="http://schemas.openxmlformats.org/officeDocument/2006/relationships/image"/><Relationship Id="rId108" Target="../media/image168.png" Type="http://schemas.openxmlformats.org/officeDocument/2006/relationships/image"/><Relationship Id="rId109" Target="../media/image169.svg" Type="http://schemas.openxmlformats.org/officeDocument/2006/relationships/image"/><Relationship Id="rId11" Target="../media/image71.svg" Type="http://schemas.openxmlformats.org/officeDocument/2006/relationships/image"/><Relationship Id="rId110" Target="../media/image170.png" Type="http://schemas.openxmlformats.org/officeDocument/2006/relationships/image"/><Relationship Id="rId111" Target="../media/image171.svg" Type="http://schemas.openxmlformats.org/officeDocument/2006/relationships/image"/><Relationship Id="rId12" Target="../media/image72.png" Type="http://schemas.openxmlformats.org/officeDocument/2006/relationships/image"/><Relationship Id="rId13" Target="../media/image73.svg" Type="http://schemas.openxmlformats.org/officeDocument/2006/relationships/image"/><Relationship Id="rId14" Target="../media/image74.png" Type="http://schemas.openxmlformats.org/officeDocument/2006/relationships/image"/><Relationship Id="rId15" Target="../media/image75.svg" Type="http://schemas.openxmlformats.org/officeDocument/2006/relationships/image"/><Relationship Id="rId16" Target="../media/image76.png" Type="http://schemas.openxmlformats.org/officeDocument/2006/relationships/image"/><Relationship Id="rId17" Target="../media/image77.svg" Type="http://schemas.openxmlformats.org/officeDocument/2006/relationships/image"/><Relationship Id="rId18" Target="../media/image78.png" Type="http://schemas.openxmlformats.org/officeDocument/2006/relationships/image"/><Relationship Id="rId19" Target="../media/image79.svg" Type="http://schemas.openxmlformats.org/officeDocument/2006/relationships/image"/><Relationship Id="rId2" Target="../media/image62.png" Type="http://schemas.openxmlformats.org/officeDocument/2006/relationships/image"/><Relationship Id="rId20" Target="../media/image80.png" Type="http://schemas.openxmlformats.org/officeDocument/2006/relationships/image"/><Relationship Id="rId21" Target="../media/image81.svg" Type="http://schemas.openxmlformats.org/officeDocument/2006/relationships/image"/><Relationship Id="rId22" Target="../media/image82.png" Type="http://schemas.openxmlformats.org/officeDocument/2006/relationships/image"/><Relationship Id="rId23" Target="../media/image83.svg" Type="http://schemas.openxmlformats.org/officeDocument/2006/relationships/image"/><Relationship Id="rId24" Target="../media/image84.png" Type="http://schemas.openxmlformats.org/officeDocument/2006/relationships/image"/><Relationship Id="rId25" Target="../media/image85.svg" Type="http://schemas.openxmlformats.org/officeDocument/2006/relationships/image"/><Relationship Id="rId26" Target="../media/image86.png" Type="http://schemas.openxmlformats.org/officeDocument/2006/relationships/image"/><Relationship Id="rId27" Target="../media/image87.svg" Type="http://schemas.openxmlformats.org/officeDocument/2006/relationships/image"/><Relationship Id="rId28" Target="../media/image88.png" Type="http://schemas.openxmlformats.org/officeDocument/2006/relationships/image"/><Relationship Id="rId29" Target="../media/image89.svg" Type="http://schemas.openxmlformats.org/officeDocument/2006/relationships/image"/><Relationship Id="rId3" Target="../media/image63.svg" Type="http://schemas.openxmlformats.org/officeDocument/2006/relationships/image"/><Relationship Id="rId30" Target="../media/image90.png" Type="http://schemas.openxmlformats.org/officeDocument/2006/relationships/image"/><Relationship Id="rId31" Target="../media/image91.svg" Type="http://schemas.openxmlformats.org/officeDocument/2006/relationships/image"/><Relationship Id="rId32" Target="../media/image92.png" Type="http://schemas.openxmlformats.org/officeDocument/2006/relationships/image"/><Relationship Id="rId33" Target="../media/image93.svg" Type="http://schemas.openxmlformats.org/officeDocument/2006/relationships/image"/><Relationship Id="rId34" Target="../media/image94.png" Type="http://schemas.openxmlformats.org/officeDocument/2006/relationships/image"/><Relationship Id="rId35" Target="../media/image95.svg" Type="http://schemas.openxmlformats.org/officeDocument/2006/relationships/image"/><Relationship Id="rId36" Target="../media/image96.png" Type="http://schemas.openxmlformats.org/officeDocument/2006/relationships/image"/><Relationship Id="rId37" Target="../media/image97.svg" Type="http://schemas.openxmlformats.org/officeDocument/2006/relationships/image"/><Relationship Id="rId38" Target="../media/image98.png" Type="http://schemas.openxmlformats.org/officeDocument/2006/relationships/image"/><Relationship Id="rId39" Target="../media/image99.svg" Type="http://schemas.openxmlformats.org/officeDocument/2006/relationships/image"/><Relationship Id="rId4" Target="../media/image64.png" Type="http://schemas.openxmlformats.org/officeDocument/2006/relationships/image"/><Relationship Id="rId40" Target="../media/image100.png" Type="http://schemas.openxmlformats.org/officeDocument/2006/relationships/image"/><Relationship Id="rId41" Target="../media/image101.svg" Type="http://schemas.openxmlformats.org/officeDocument/2006/relationships/image"/><Relationship Id="rId42" Target="../media/image102.png" Type="http://schemas.openxmlformats.org/officeDocument/2006/relationships/image"/><Relationship Id="rId43" Target="../media/image103.svg" Type="http://schemas.openxmlformats.org/officeDocument/2006/relationships/image"/><Relationship Id="rId44" Target="../media/image104.png" Type="http://schemas.openxmlformats.org/officeDocument/2006/relationships/image"/><Relationship Id="rId45" Target="../media/image105.svg" Type="http://schemas.openxmlformats.org/officeDocument/2006/relationships/image"/><Relationship Id="rId46" Target="../media/image106.png" Type="http://schemas.openxmlformats.org/officeDocument/2006/relationships/image"/><Relationship Id="rId47" Target="../media/image107.svg" Type="http://schemas.openxmlformats.org/officeDocument/2006/relationships/image"/><Relationship Id="rId48" Target="../media/image108.png" Type="http://schemas.openxmlformats.org/officeDocument/2006/relationships/image"/><Relationship Id="rId49" Target="../media/image109.svg" Type="http://schemas.openxmlformats.org/officeDocument/2006/relationships/image"/><Relationship Id="rId5" Target="../media/image65.svg" Type="http://schemas.openxmlformats.org/officeDocument/2006/relationships/image"/><Relationship Id="rId50" Target="../media/image110.png" Type="http://schemas.openxmlformats.org/officeDocument/2006/relationships/image"/><Relationship Id="rId51" Target="../media/image111.svg" Type="http://schemas.openxmlformats.org/officeDocument/2006/relationships/image"/><Relationship Id="rId52" Target="../media/image112.png" Type="http://schemas.openxmlformats.org/officeDocument/2006/relationships/image"/><Relationship Id="rId53" Target="../media/image113.svg" Type="http://schemas.openxmlformats.org/officeDocument/2006/relationships/image"/><Relationship Id="rId54" Target="../media/image114.png" Type="http://schemas.openxmlformats.org/officeDocument/2006/relationships/image"/><Relationship Id="rId55" Target="../media/image115.svg" Type="http://schemas.openxmlformats.org/officeDocument/2006/relationships/image"/><Relationship Id="rId56" Target="../media/image116.png" Type="http://schemas.openxmlformats.org/officeDocument/2006/relationships/image"/><Relationship Id="rId57" Target="../media/image117.svg" Type="http://schemas.openxmlformats.org/officeDocument/2006/relationships/image"/><Relationship Id="rId58" Target="../media/image118.png" Type="http://schemas.openxmlformats.org/officeDocument/2006/relationships/image"/><Relationship Id="rId59" Target="../media/image119.svg" Type="http://schemas.openxmlformats.org/officeDocument/2006/relationships/image"/><Relationship Id="rId6" Target="../media/image66.png" Type="http://schemas.openxmlformats.org/officeDocument/2006/relationships/image"/><Relationship Id="rId60" Target="../media/image120.png" Type="http://schemas.openxmlformats.org/officeDocument/2006/relationships/image"/><Relationship Id="rId61" Target="../media/image121.svg" Type="http://schemas.openxmlformats.org/officeDocument/2006/relationships/image"/><Relationship Id="rId62" Target="../media/image122.png" Type="http://schemas.openxmlformats.org/officeDocument/2006/relationships/image"/><Relationship Id="rId63" Target="../media/image123.svg" Type="http://schemas.openxmlformats.org/officeDocument/2006/relationships/image"/><Relationship Id="rId64" Target="../media/image124.png" Type="http://schemas.openxmlformats.org/officeDocument/2006/relationships/image"/><Relationship Id="rId65" Target="../media/image125.svg" Type="http://schemas.openxmlformats.org/officeDocument/2006/relationships/image"/><Relationship Id="rId66" Target="../media/image126.png" Type="http://schemas.openxmlformats.org/officeDocument/2006/relationships/image"/><Relationship Id="rId67" Target="../media/image127.svg" Type="http://schemas.openxmlformats.org/officeDocument/2006/relationships/image"/><Relationship Id="rId68" Target="../media/image128.png" Type="http://schemas.openxmlformats.org/officeDocument/2006/relationships/image"/><Relationship Id="rId69" Target="../media/image129.svg" Type="http://schemas.openxmlformats.org/officeDocument/2006/relationships/image"/><Relationship Id="rId7" Target="../media/image67.svg" Type="http://schemas.openxmlformats.org/officeDocument/2006/relationships/image"/><Relationship Id="rId70" Target="../media/image130.png" Type="http://schemas.openxmlformats.org/officeDocument/2006/relationships/image"/><Relationship Id="rId71" Target="../media/image131.svg" Type="http://schemas.openxmlformats.org/officeDocument/2006/relationships/image"/><Relationship Id="rId72" Target="../media/image132.png" Type="http://schemas.openxmlformats.org/officeDocument/2006/relationships/image"/><Relationship Id="rId73" Target="../media/image133.svg" Type="http://schemas.openxmlformats.org/officeDocument/2006/relationships/image"/><Relationship Id="rId74" Target="../media/image134.png" Type="http://schemas.openxmlformats.org/officeDocument/2006/relationships/image"/><Relationship Id="rId75" Target="../media/image135.svg" Type="http://schemas.openxmlformats.org/officeDocument/2006/relationships/image"/><Relationship Id="rId76" Target="../media/image136.png" Type="http://schemas.openxmlformats.org/officeDocument/2006/relationships/image"/><Relationship Id="rId77" Target="../media/image137.svg" Type="http://schemas.openxmlformats.org/officeDocument/2006/relationships/image"/><Relationship Id="rId78" Target="../media/image138.png" Type="http://schemas.openxmlformats.org/officeDocument/2006/relationships/image"/><Relationship Id="rId79" Target="../media/image139.svg" Type="http://schemas.openxmlformats.org/officeDocument/2006/relationships/image"/><Relationship Id="rId8" Target="../media/image68.png" Type="http://schemas.openxmlformats.org/officeDocument/2006/relationships/image"/><Relationship Id="rId80" Target="../media/image140.png" Type="http://schemas.openxmlformats.org/officeDocument/2006/relationships/image"/><Relationship Id="rId81" Target="../media/image141.svg" Type="http://schemas.openxmlformats.org/officeDocument/2006/relationships/image"/><Relationship Id="rId82" Target="../media/image142.png" Type="http://schemas.openxmlformats.org/officeDocument/2006/relationships/image"/><Relationship Id="rId83" Target="../media/image143.svg" Type="http://schemas.openxmlformats.org/officeDocument/2006/relationships/image"/><Relationship Id="rId84" Target="../media/image144.png" Type="http://schemas.openxmlformats.org/officeDocument/2006/relationships/image"/><Relationship Id="rId85" Target="../media/image145.svg" Type="http://schemas.openxmlformats.org/officeDocument/2006/relationships/image"/><Relationship Id="rId86" Target="../media/image146.png" Type="http://schemas.openxmlformats.org/officeDocument/2006/relationships/image"/><Relationship Id="rId87" Target="../media/image147.svg" Type="http://schemas.openxmlformats.org/officeDocument/2006/relationships/image"/><Relationship Id="rId88" Target="../media/image148.png" Type="http://schemas.openxmlformats.org/officeDocument/2006/relationships/image"/><Relationship Id="rId89" Target="../media/image149.svg" Type="http://schemas.openxmlformats.org/officeDocument/2006/relationships/image"/><Relationship Id="rId9" Target="../media/image69.svg" Type="http://schemas.openxmlformats.org/officeDocument/2006/relationships/image"/><Relationship Id="rId90" Target="../media/image150.png" Type="http://schemas.openxmlformats.org/officeDocument/2006/relationships/image"/><Relationship Id="rId91" Target="../media/image151.svg" Type="http://schemas.openxmlformats.org/officeDocument/2006/relationships/image"/><Relationship Id="rId92" Target="../media/image152.png" Type="http://schemas.openxmlformats.org/officeDocument/2006/relationships/image"/><Relationship Id="rId93" Target="../media/image153.svg" Type="http://schemas.openxmlformats.org/officeDocument/2006/relationships/image"/><Relationship Id="rId94" Target="../media/image154.png" Type="http://schemas.openxmlformats.org/officeDocument/2006/relationships/image"/><Relationship Id="rId95" Target="../media/image155.svg" Type="http://schemas.openxmlformats.org/officeDocument/2006/relationships/image"/><Relationship Id="rId96" Target="../media/image156.png" Type="http://schemas.openxmlformats.org/officeDocument/2006/relationships/image"/><Relationship Id="rId97" Target="../media/image157.svg" Type="http://schemas.openxmlformats.org/officeDocument/2006/relationships/image"/><Relationship Id="rId98" Target="../media/image158.png" Type="http://schemas.openxmlformats.org/officeDocument/2006/relationships/image"/><Relationship Id="rId99" Target="../media/image159.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8.png" Type="http://schemas.openxmlformats.org/officeDocument/2006/relationships/image"/><Relationship Id="rId3" Target="../media/image172.png" Type="http://schemas.openxmlformats.org/officeDocument/2006/relationships/image"/><Relationship Id="rId4" Target="../media/image173.png" Type="http://schemas.openxmlformats.org/officeDocument/2006/relationships/image"/><Relationship Id="rId5" Target="../media/image174.png" Type="http://schemas.openxmlformats.org/officeDocument/2006/relationships/image"/><Relationship Id="rId6" Target="../media/image175.png" Type="http://schemas.openxmlformats.org/officeDocument/2006/relationships/image"/><Relationship Id="rId7" Target="../media/image176.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10" Target="https://x.com/eGroup_Inc" TargetMode="External" Type="http://schemas.openxmlformats.org/officeDocument/2006/relationships/hyperlink"/><Relationship Id="rId11" Target="../media/image183.png" Type="http://schemas.openxmlformats.org/officeDocument/2006/relationships/image"/><Relationship Id="rId12" Target="../media/image184.svg" Type="http://schemas.openxmlformats.org/officeDocument/2006/relationships/image"/><Relationship Id="rId13" Target="https://www.youtube.com/@egroupus" TargetMode="External" Type="http://schemas.openxmlformats.org/officeDocument/2006/relationships/hyperlink"/><Relationship Id="rId14" Target="https://www.linkedin.com/company/egroup-inc/" TargetMode="External" Type="http://schemas.openxmlformats.org/officeDocument/2006/relationships/hyperlink"/><Relationship Id="rId15" Target="https://www.youtube.com/@egroupus" TargetMode="External" Type="http://schemas.openxmlformats.org/officeDocument/2006/relationships/hyperlink"/><Relationship Id="rId16" Target="../media/image185.png" Type="http://schemas.openxmlformats.org/officeDocument/2006/relationships/image"/><Relationship Id="rId17" Target="../media/image186.svg" Type="http://schemas.openxmlformats.org/officeDocument/2006/relationships/image"/><Relationship Id="rId18" Target="../media/image187.png" Type="http://schemas.openxmlformats.org/officeDocument/2006/relationships/image"/><Relationship Id="rId19" Target="../media/image188.svg" Type="http://schemas.openxmlformats.org/officeDocument/2006/relationships/image"/><Relationship Id="rId2" Target="../media/image177.png" Type="http://schemas.openxmlformats.org/officeDocument/2006/relationships/image"/><Relationship Id="rId20" Target="https://www.facebook.com/eGroupInc/" TargetMode="External" Type="http://schemas.openxmlformats.org/officeDocument/2006/relationships/hyperlink"/><Relationship Id="rId21" Target="https://www.instagram.com/egroupinc/" TargetMode="External" Type="http://schemas.openxmlformats.org/officeDocument/2006/relationships/hyperlink"/><Relationship Id="rId22" Target="https://scribehow.com/viewer/Reconnect_Social_Media_in_HubSpot_Dashboard__ocORuTQZTwSaNDYF09ltOQ?referrer=sidekick" TargetMode="External" Type="http://schemas.openxmlformats.org/officeDocument/2006/relationships/hyperlink"/><Relationship Id="rId23" Target="https://www.facebook.com/eGroupInc/" TargetMode="External" Type="http://schemas.openxmlformats.org/officeDocument/2006/relationships/hyperlink"/><Relationship Id="rId24" Target="https://x.com/eGroup_Inc" TargetMode="External" Type="http://schemas.openxmlformats.org/officeDocument/2006/relationships/hyperlink"/><Relationship Id="rId3" Target="../media/image178.svg" Type="http://schemas.openxmlformats.org/officeDocument/2006/relationships/image"/><Relationship Id="rId4" Target="https://www.linkedin.com/company/egroup-inc/" TargetMode="External" Type="http://schemas.openxmlformats.org/officeDocument/2006/relationships/hyperlink"/><Relationship Id="rId5" Target="../media/image179.png" Type="http://schemas.openxmlformats.org/officeDocument/2006/relationships/image"/><Relationship Id="rId6" Target="../media/image180.svg" Type="http://schemas.openxmlformats.org/officeDocument/2006/relationships/image"/><Relationship Id="rId7" Target="https://www.instagram.com/egroupinc/" TargetMode="External" Type="http://schemas.openxmlformats.org/officeDocument/2006/relationships/hyperlink"/><Relationship Id="rId8" Target="../media/image181.png" Type="http://schemas.openxmlformats.org/officeDocument/2006/relationships/image"/><Relationship Id="rId9" Target="../media/image182.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9.png" Type="http://schemas.openxmlformats.org/officeDocument/2006/relationships/image"/><Relationship Id="rId3" Target="../media/image190.svg" Type="http://schemas.openxmlformats.org/officeDocument/2006/relationships/image"/><Relationship Id="rId4" Target="../media/image191.png" Type="http://schemas.openxmlformats.org/officeDocument/2006/relationships/image"/><Relationship Id="rId5" Target="https://enablingtechcorp.sharepoint.com/:w:/t/Marketing/ESdF23NwGOVFgVwXSba5B0EBj7nrz3Pb90VtzT3fCAejLA?e=2KwILr" TargetMode="External" Type="http://schemas.openxmlformats.org/officeDocument/2006/relationships/hyperlink"/><Relationship Id="rId6" Target="https://support.microsoft.com/en-us/office/create-and-add-an-email-signature-in-outlook-com-or-outlook-on-the-web-776d9006-abdf-444e-b5b7-a61821dff034" TargetMode="External" Type="http://schemas.openxmlformats.org/officeDocument/2006/relationships/hyperlink"/><Relationship Id="rId7" Target="https://6681676.hs-sites.com/hubfs/Marketing/Email%20Signature%20Templates.docx?hsLang=en" TargetMode="External" Type="http://schemas.openxmlformats.org/officeDocument/2006/relationships/hyperlink"/><Relationship Id="rId8" Target="https://6681676.hs-sites.com/hubfs/Marketing/Email%20Signature%20Templates.docx?hsLang=en" TargetMode="External" Type="http://schemas.openxmlformats.org/officeDocument/2006/relationships/hyperlink"/></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http://www.egroup-us.com" TargetMode="External" Type="http://schemas.openxmlformats.org/officeDocument/2006/relationships/hyperlink"/><Relationship Id="rId3" Target="../media/image2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jpeg" Type="http://schemas.openxmlformats.org/officeDocument/2006/relationships/image"/><Relationship Id="rId11" Target="../media/image16.png" Type="http://schemas.openxmlformats.org/officeDocument/2006/relationships/image"/><Relationship Id="rId12" Target="../media/image17.png" Type="http://schemas.openxmlformats.org/officeDocument/2006/relationships/image"/><Relationship Id="rId13" Target="../media/image18.jpeg" Type="http://schemas.openxmlformats.org/officeDocument/2006/relationships/image"/><Relationship Id="rId14" Target="../media/image19.png" Type="http://schemas.openxmlformats.org/officeDocument/2006/relationships/image"/><Relationship Id="rId15" Target="../media/image20.png" Type="http://schemas.openxmlformats.org/officeDocument/2006/relationships/image"/><Relationship Id="rId16" Target="../media/image21.png" Type="http://schemas.openxmlformats.org/officeDocument/2006/relationships/image"/><Relationship Id="rId2" Target="../media/image7.png" Type="http://schemas.openxmlformats.org/officeDocument/2006/relationships/image"/><Relationship Id="rId3" Target="../media/image8.png" Type="http://schemas.openxmlformats.org/officeDocument/2006/relationships/image"/><Relationship Id="rId4" Target="../media/image9.jpeg" Type="http://schemas.openxmlformats.org/officeDocument/2006/relationships/image"/><Relationship Id="rId5" Target="../media/image10.png" Type="http://schemas.openxmlformats.org/officeDocument/2006/relationships/image"/><Relationship Id="rId6" Target="../media/image11.png" Type="http://schemas.openxmlformats.org/officeDocument/2006/relationships/image"/><Relationship Id="rId7" Target="../media/image12.jpeg" Type="http://schemas.openxmlformats.org/officeDocument/2006/relationships/image"/><Relationship Id="rId8" Target="../media/image13.jpeg" Type="http://schemas.openxmlformats.org/officeDocument/2006/relationships/image"/><Relationship Id="rId9" Target="../media/image1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373939"/>
        </a:solidFill>
      </p:bgPr>
    </p:bg>
    <p:spTree>
      <p:nvGrpSpPr>
        <p:cNvPr id="1" name=""/>
        <p:cNvGrpSpPr/>
        <p:nvPr/>
      </p:nvGrpSpPr>
      <p:grpSpPr>
        <a:xfrm>
          <a:off x="0" y="0"/>
          <a:ext cx="0" cy="0"/>
          <a:chOff x="0" y="0"/>
          <a:chExt cx="0" cy="0"/>
        </a:xfrm>
      </p:grpSpPr>
      <p:grpSp>
        <p:nvGrpSpPr>
          <p:cNvPr name="Group 2" id="2"/>
          <p:cNvGrpSpPr/>
          <p:nvPr/>
        </p:nvGrpSpPr>
        <p:grpSpPr>
          <a:xfrm rot="0">
            <a:off x="11401646" y="0"/>
            <a:ext cx="7212374" cy="10287000"/>
            <a:chOff x="0" y="0"/>
            <a:chExt cx="9616499" cy="13716000"/>
          </a:xfrm>
        </p:grpSpPr>
        <p:pic>
          <p:nvPicPr>
            <p:cNvPr name="Picture 3" id="3"/>
            <p:cNvPicPr>
              <a:picLocks noChangeAspect="true"/>
            </p:cNvPicPr>
            <p:nvPr/>
          </p:nvPicPr>
          <p:blipFill>
            <a:blip r:embed="rId2"/>
            <a:srcRect l="19442" t="0" r="33758" b="0"/>
            <a:stretch>
              <a:fillRect/>
            </a:stretch>
          </p:blipFill>
          <p:spPr>
            <a:xfrm flipH="false" flipV="false">
              <a:off x="0" y="0"/>
              <a:ext cx="9616499" cy="13716000"/>
            </a:xfrm>
            <a:prstGeom prst="rect">
              <a:avLst/>
            </a:prstGeom>
          </p:spPr>
        </p:pic>
      </p:grpSp>
      <p:grpSp>
        <p:nvGrpSpPr>
          <p:cNvPr name="Group 4" id="4"/>
          <p:cNvGrpSpPr/>
          <p:nvPr/>
        </p:nvGrpSpPr>
        <p:grpSpPr>
          <a:xfrm rot="0">
            <a:off x="10749606" y="0"/>
            <a:ext cx="652040" cy="10287000"/>
            <a:chOff x="0" y="0"/>
            <a:chExt cx="869386" cy="13716000"/>
          </a:xfrm>
        </p:grpSpPr>
        <p:sp>
          <p:nvSpPr>
            <p:cNvPr name="AutoShape 5" id="5"/>
            <p:cNvSpPr/>
            <p:nvPr/>
          </p:nvSpPr>
          <p:spPr>
            <a:xfrm>
              <a:off x="0" y="0"/>
              <a:ext cx="869386" cy="13716000"/>
            </a:xfrm>
            <a:prstGeom prst="rect">
              <a:avLst/>
            </a:prstGeom>
            <a:solidFill>
              <a:srgbClr val="02637F"/>
            </a:solidFill>
          </p:spPr>
        </p:sp>
      </p:grpSp>
      <p:sp>
        <p:nvSpPr>
          <p:cNvPr name="TextBox 6" id="6"/>
          <p:cNvSpPr txBox="true"/>
          <p:nvPr/>
        </p:nvSpPr>
        <p:spPr>
          <a:xfrm rot="0">
            <a:off x="1028700" y="3646454"/>
            <a:ext cx="9621380" cy="3500314"/>
          </a:xfrm>
          <a:prstGeom prst="rect">
            <a:avLst/>
          </a:prstGeom>
        </p:spPr>
        <p:txBody>
          <a:bodyPr anchor="t" rtlCol="false" tIns="0" lIns="0" bIns="0" rIns="0">
            <a:spAutoFit/>
          </a:bodyPr>
          <a:lstStyle/>
          <a:p>
            <a:pPr algn="l">
              <a:lnSpc>
                <a:spcPts val="12393"/>
              </a:lnSpc>
            </a:pPr>
            <a:r>
              <a:rPr lang="en-US" sz="13046">
                <a:solidFill>
                  <a:srgbClr val="FFFFFF"/>
                </a:solidFill>
                <a:latin typeface="Avenir"/>
                <a:ea typeface="Avenir"/>
                <a:cs typeface="Avenir"/>
                <a:sym typeface="Avenir"/>
              </a:rPr>
              <a:t>Brand</a:t>
            </a:r>
          </a:p>
          <a:p>
            <a:pPr algn="l">
              <a:lnSpc>
                <a:spcPts val="12393"/>
              </a:lnSpc>
            </a:pPr>
            <a:r>
              <a:rPr lang="en-US" sz="13046">
                <a:solidFill>
                  <a:srgbClr val="FFFFFF"/>
                </a:solidFill>
                <a:latin typeface="Avenir"/>
                <a:ea typeface="Avenir"/>
                <a:cs typeface="Avenir"/>
                <a:sym typeface="Avenir"/>
              </a:rPr>
              <a:t>Guidelines</a:t>
            </a:r>
          </a:p>
        </p:txBody>
      </p:sp>
      <p:grpSp>
        <p:nvGrpSpPr>
          <p:cNvPr name="Group 7" id="7"/>
          <p:cNvGrpSpPr/>
          <p:nvPr/>
        </p:nvGrpSpPr>
        <p:grpSpPr>
          <a:xfrm rot="0">
            <a:off x="11401646" y="0"/>
            <a:ext cx="6886354" cy="10287000"/>
            <a:chOff x="0" y="0"/>
            <a:chExt cx="1813690" cy="2709333"/>
          </a:xfrm>
        </p:grpSpPr>
        <p:sp>
          <p:nvSpPr>
            <p:cNvPr name="Freeform 8" id="8"/>
            <p:cNvSpPr/>
            <p:nvPr/>
          </p:nvSpPr>
          <p:spPr>
            <a:xfrm flipH="false" flipV="false" rot="0">
              <a:off x="0" y="0"/>
              <a:ext cx="1813690" cy="2709333"/>
            </a:xfrm>
            <a:custGeom>
              <a:avLst/>
              <a:gdLst/>
              <a:ahLst/>
              <a:cxnLst/>
              <a:rect r="r" b="b" t="t" l="l"/>
              <a:pathLst>
                <a:path h="2709333" w="1813690">
                  <a:moveTo>
                    <a:pt x="0" y="0"/>
                  </a:moveTo>
                  <a:lnTo>
                    <a:pt x="1813690" y="0"/>
                  </a:lnTo>
                  <a:lnTo>
                    <a:pt x="1813690" y="2709333"/>
                  </a:lnTo>
                  <a:lnTo>
                    <a:pt x="0" y="2709333"/>
                  </a:lnTo>
                  <a:close/>
                </a:path>
              </a:pathLst>
            </a:custGeom>
            <a:solidFill>
              <a:srgbClr val="333333">
                <a:alpha val="65882"/>
              </a:srgbClr>
            </a:solidFill>
          </p:spPr>
        </p:sp>
        <p:sp>
          <p:nvSpPr>
            <p:cNvPr name="TextBox 9" id="9"/>
            <p:cNvSpPr txBox="true"/>
            <p:nvPr/>
          </p:nvSpPr>
          <p:spPr>
            <a:xfrm>
              <a:off x="0" y="-104775"/>
              <a:ext cx="1813690" cy="2814108"/>
            </a:xfrm>
            <a:prstGeom prst="rect">
              <a:avLst/>
            </a:prstGeom>
          </p:spPr>
          <p:txBody>
            <a:bodyPr anchor="ctr" rtlCol="false" tIns="50800" lIns="50800" bIns="50800" rIns="50800"/>
            <a:lstStyle/>
            <a:p>
              <a:pPr algn="ctr">
                <a:lnSpc>
                  <a:spcPts val="2851"/>
                </a:lnSpc>
              </a:pPr>
            </a:p>
          </p:txBody>
        </p:sp>
      </p:grpSp>
      <p:grpSp>
        <p:nvGrpSpPr>
          <p:cNvPr name="Group 10" id="10"/>
          <p:cNvGrpSpPr/>
          <p:nvPr/>
        </p:nvGrpSpPr>
        <p:grpSpPr>
          <a:xfrm rot="0">
            <a:off x="10029939" y="4612163"/>
            <a:ext cx="2091373" cy="2091373"/>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2" id="12"/>
            <p:cNvSpPr txBox="true"/>
            <p:nvPr/>
          </p:nvSpPr>
          <p:spPr>
            <a:xfrm>
              <a:off x="76200" y="19050"/>
              <a:ext cx="660400" cy="717550"/>
            </a:xfrm>
            <a:prstGeom prst="rect">
              <a:avLst/>
            </a:prstGeom>
          </p:spPr>
          <p:txBody>
            <a:bodyPr anchor="ctr" rtlCol="false" tIns="50800" lIns="50800" bIns="50800" rIns="50800"/>
            <a:lstStyle/>
            <a:p>
              <a:pPr algn="ctr">
                <a:lnSpc>
                  <a:spcPts val="2575"/>
                </a:lnSpc>
              </a:pPr>
            </a:p>
          </p:txBody>
        </p:sp>
      </p:grpSp>
      <p:sp>
        <p:nvSpPr>
          <p:cNvPr name="Freeform 13" id="13"/>
          <p:cNvSpPr/>
          <p:nvPr/>
        </p:nvSpPr>
        <p:spPr>
          <a:xfrm flipH="false" flipV="false" rot="0">
            <a:off x="10271186" y="4838126"/>
            <a:ext cx="1608879" cy="1639448"/>
          </a:xfrm>
          <a:custGeom>
            <a:avLst/>
            <a:gdLst/>
            <a:ahLst/>
            <a:cxnLst/>
            <a:rect r="r" b="b" t="t" l="l"/>
            <a:pathLst>
              <a:path h="1639448" w="1608879">
                <a:moveTo>
                  <a:pt x="0" y="0"/>
                </a:moveTo>
                <a:lnTo>
                  <a:pt x="1608880" y="0"/>
                </a:lnTo>
                <a:lnTo>
                  <a:pt x="1608880" y="1639448"/>
                </a:lnTo>
                <a:lnTo>
                  <a:pt x="0" y="1639448"/>
                </a:lnTo>
                <a:lnTo>
                  <a:pt x="0" y="0"/>
                </a:lnTo>
                <a:close/>
              </a:path>
            </a:pathLst>
          </a:custGeom>
          <a:blipFill>
            <a:blip r:embed="rId3"/>
            <a:stretch>
              <a:fillRect l="0" t="0" r="0" b="0"/>
            </a:stretch>
          </a:blipFill>
        </p:spPr>
      </p:sp>
      <p:grpSp>
        <p:nvGrpSpPr>
          <p:cNvPr name="Group 14" id="14"/>
          <p:cNvGrpSpPr/>
          <p:nvPr/>
        </p:nvGrpSpPr>
        <p:grpSpPr>
          <a:xfrm rot="0">
            <a:off x="13110093" y="8897161"/>
            <a:ext cx="3215184" cy="1089670"/>
            <a:chOff x="0" y="0"/>
            <a:chExt cx="4286912" cy="1452893"/>
          </a:xfrm>
        </p:grpSpPr>
        <p:sp>
          <p:nvSpPr>
            <p:cNvPr name="TextBox 15" id="15"/>
            <p:cNvSpPr txBox="true"/>
            <p:nvPr/>
          </p:nvSpPr>
          <p:spPr>
            <a:xfrm rot="0">
              <a:off x="0" y="1159926"/>
              <a:ext cx="4277310" cy="292967"/>
            </a:xfrm>
            <a:prstGeom prst="rect">
              <a:avLst/>
            </a:prstGeom>
          </p:spPr>
          <p:txBody>
            <a:bodyPr anchor="t" rtlCol="false" tIns="0" lIns="0" bIns="0" rIns="0">
              <a:spAutoFit/>
            </a:bodyPr>
            <a:lstStyle/>
            <a:p>
              <a:pPr algn="ctr">
                <a:lnSpc>
                  <a:spcPts val="1756"/>
                </a:lnSpc>
              </a:pPr>
              <a:r>
                <a:rPr lang="en-US" b="true" sz="1254" spc="388">
                  <a:solidFill>
                    <a:srgbClr val="FFFFFF"/>
                  </a:solidFill>
                  <a:latin typeface="Avenir Bold"/>
                  <a:ea typeface="Avenir Bold"/>
                  <a:cs typeface="Avenir Bold"/>
                  <a:sym typeface="Avenir Bold"/>
                </a:rPr>
                <a:t>ENABLING</a:t>
              </a:r>
              <a:r>
                <a:rPr lang="en-US" sz="1254" spc="388">
                  <a:solidFill>
                    <a:srgbClr val="FFFFFF"/>
                  </a:solidFill>
                  <a:latin typeface="Avenir Light"/>
                  <a:ea typeface="Avenir Light"/>
                  <a:cs typeface="Avenir Light"/>
                  <a:sym typeface="Avenir Light"/>
                </a:rPr>
                <a:t> TECHNOLOGIES</a:t>
              </a:r>
            </a:p>
          </p:txBody>
        </p:sp>
        <p:sp>
          <p:nvSpPr>
            <p:cNvPr name="Freeform 16" id="16"/>
            <p:cNvSpPr/>
            <p:nvPr/>
          </p:nvSpPr>
          <p:spPr>
            <a:xfrm flipH="false" flipV="false" rot="0">
              <a:off x="981" y="0"/>
              <a:ext cx="4285932" cy="1089477"/>
            </a:xfrm>
            <a:custGeom>
              <a:avLst/>
              <a:gdLst/>
              <a:ahLst/>
              <a:cxnLst/>
              <a:rect r="r" b="b" t="t" l="l"/>
              <a:pathLst>
                <a:path h="1089477" w="4285932">
                  <a:moveTo>
                    <a:pt x="0" y="0"/>
                  </a:moveTo>
                  <a:lnTo>
                    <a:pt x="4285931" y="0"/>
                  </a:lnTo>
                  <a:lnTo>
                    <a:pt x="4285931" y="1089477"/>
                  </a:lnTo>
                  <a:lnTo>
                    <a:pt x="0" y="1089477"/>
                  </a:lnTo>
                  <a:lnTo>
                    <a:pt x="0" y="0"/>
                  </a:lnTo>
                  <a:close/>
                </a:path>
              </a:pathLst>
            </a:custGeom>
            <a:blipFill>
              <a:blip r:embed="rId4"/>
              <a:stretch>
                <a:fillRect l="0" t="-1141" r="0" b="-1141"/>
              </a:stretch>
            </a:blipFill>
          </p:spPr>
        </p:sp>
      </p:grpSp>
      <p:sp>
        <p:nvSpPr>
          <p:cNvPr name="TextBox 17" id="17"/>
          <p:cNvSpPr txBox="true"/>
          <p:nvPr/>
        </p:nvSpPr>
        <p:spPr>
          <a:xfrm rot="0">
            <a:off x="1028700" y="7368286"/>
            <a:ext cx="5824490" cy="358192"/>
          </a:xfrm>
          <a:prstGeom prst="rect">
            <a:avLst/>
          </a:prstGeom>
        </p:spPr>
        <p:txBody>
          <a:bodyPr anchor="t" rtlCol="false" tIns="0" lIns="0" bIns="0" rIns="0">
            <a:spAutoFit/>
          </a:bodyPr>
          <a:lstStyle/>
          <a:p>
            <a:pPr algn="l">
              <a:lnSpc>
                <a:spcPts val="2575"/>
              </a:lnSpc>
            </a:pPr>
            <a:r>
              <a:rPr lang="en-US" sz="1996">
                <a:solidFill>
                  <a:srgbClr val="FFFFFF"/>
                </a:solidFill>
                <a:latin typeface="Avenir"/>
                <a:ea typeface="Avenir"/>
                <a:cs typeface="Avenir"/>
                <a:sym typeface="Avenir"/>
              </a:rPr>
              <a:t>eGroup Enabling Technologies 2025</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2637F"/>
        </a:solidFill>
      </p:bgPr>
    </p:bg>
    <p:spTree>
      <p:nvGrpSpPr>
        <p:cNvPr id="1" name=""/>
        <p:cNvGrpSpPr/>
        <p:nvPr/>
      </p:nvGrpSpPr>
      <p:grpSpPr>
        <a:xfrm>
          <a:off x="0" y="0"/>
          <a:ext cx="0" cy="0"/>
          <a:chOff x="0" y="0"/>
          <a:chExt cx="0" cy="0"/>
        </a:xfrm>
      </p:grpSpPr>
      <p:grpSp>
        <p:nvGrpSpPr>
          <p:cNvPr name="Group 2" id="2"/>
          <p:cNvGrpSpPr/>
          <p:nvPr/>
        </p:nvGrpSpPr>
        <p:grpSpPr>
          <a:xfrm rot="0">
            <a:off x="1734772" y="2522262"/>
            <a:ext cx="14818456" cy="6272324"/>
            <a:chOff x="0" y="0"/>
            <a:chExt cx="3902803" cy="1651970"/>
          </a:xfrm>
        </p:grpSpPr>
        <p:sp>
          <p:nvSpPr>
            <p:cNvPr name="Freeform 3" id="3"/>
            <p:cNvSpPr/>
            <p:nvPr/>
          </p:nvSpPr>
          <p:spPr>
            <a:xfrm flipH="false" flipV="false" rot="0">
              <a:off x="0" y="0"/>
              <a:ext cx="3902803" cy="1651970"/>
            </a:xfrm>
            <a:custGeom>
              <a:avLst/>
              <a:gdLst/>
              <a:ahLst/>
              <a:cxnLst/>
              <a:rect r="r" b="b" t="t" l="l"/>
              <a:pathLst>
                <a:path h="1651970" w="3902803">
                  <a:moveTo>
                    <a:pt x="0" y="0"/>
                  </a:moveTo>
                  <a:lnTo>
                    <a:pt x="3902803" y="0"/>
                  </a:lnTo>
                  <a:lnTo>
                    <a:pt x="3902803" y="1651970"/>
                  </a:lnTo>
                  <a:lnTo>
                    <a:pt x="0" y="1651970"/>
                  </a:lnTo>
                  <a:close/>
                </a:path>
              </a:pathLst>
            </a:custGeom>
            <a:solidFill>
              <a:srgbClr val="FFFFFF"/>
            </a:solidFill>
          </p:spPr>
        </p:sp>
        <p:sp>
          <p:nvSpPr>
            <p:cNvPr name="TextBox 4" id="4"/>
            <p:cNvSpPr txBox="true"/>
            <p:nvPr/>
          </p:nvSpPr>
          <p:spPr>
            <a:xfrm>
              <a:off x="0" y="-66675"/>
              <a:ext cx="3902803" cy="1718645"/>
            </a:xfrm>
            <a:prstGeom prst="rect">
              <a:avLst/>
            </a:prstGeom>
          </p:spPr>
          <p:txBody>
            <a:bodyPr anchor="ctr" rtlCol="false" tIns="50800" lIns="50800" bIns="50800" rIns="50800"/>
            <a:lstStyle/>
            <a:p>
              <a:pPr algn="ctr">
                <a:lnSpc>
                  <a:spcPts val="3091"/>
                </a:lnSpc>
              </a:pPr>
            </a:p>
          </p:txBody>
        </p:sp>
      </p:grpSp>
      <p:sp>
        <p:nvSpPr>
          <p:cNvPr name="Freeform 5" id="5">
            <a:hlinkClick r:id="rId3" tooltip="https://www.egroup-us.com/lookbook/"/>
          </p:cNvPr>
          <p:cNvSpPr/>
          <p:nvPr/>
        </p:nvSpPr>
        <p:spPr>
          <a:xfrm flipH="false" flipV="false" rot="0">
            <a:off x="10947499" y="6034042"/>
            <a:ext cx="6311801" cy="3542498"/>
          </a:xfrm>
          <a:custGeom>
            <a:avLst/>
            <a:gdLst/>
            <a:ahLst/>
            <a:cxnLst/>
            <a:rect r="r" b="b" t="t" l="l"/>
            <a:pathLst>
              <a:path h="3542498" w="6311801">
                <a:moveTo>
                  <a:pt x="0" y="0"/>
                </a:moveTo>
                <a:lnTo>
                  <a:pt x="6311801" y="0"/>
                </a:lnTo>
                <a:lnTo>
                  <a:pt x="6311801" y="3542499"/>
                </a:lnTo>
                <a:lnTo>
                  <a:pt x="0" y="3542499"/>
                </a:lnTo>
                <a:lnTo>
                  <a:pt x="0" y="0"/>
                </a:lnTo>
                <a:close/>
              </a:path>
            </a:pathLst>
          </a:custGeom>
          <a:blipFill>
            <a:blip r:embed="rId2"/>
            <a:stretch>
              <a:fillRect l="0" t="0" r="0" b="0"/>
            </a:stretch>
          </a:blipFill>
          <a:ln w="19050" cap="sq">
            <a:solidFill>
              <a:srgbClr val="000000"/>
            </a:solidFill>
            <a:prstDash val="solid"/>
            <a:miter/>
          </a:ln>
        </p:spPr>
      </p:sp>
      <p:sp>
        <p:nvSpPr>
          <p:cNvPr name="Freeform 6" id="6">
            <a:hlinkClick r:id="rId5" tooltip="http://www.egroup-us.com/services-catalog/"/>
          </p:cNvPr>
          <p:cNvSpPr/>
          <p:nvPr/>
        </p:nvSpPr>
        <p:spPr>
          <a:xfrm flipH="false" flipV="false" rot="0">
            <a:off x="1734772" y="6034042"/>
            <a:ext cx="6340042" cy="3542498"/>
          </a:xfrm>
          <a:custGeom>
            <a:avLst/>
            <a:gdLst/>
            <a:ahLst/>
            <a:cxnLst/>
            <a:rect r="r" b="b" t="t" l="l"/>
            <a:pathLst>
              <a:path h="3542498" w="6340042">
                <a:moveTo>
                  <a:pt x="0" y="0"/>
                </a:moveTo>
                <a:lnTo>
                  <a:pt x="6340042" y="0"/>
                </a:lnTo>
                <a:lnTo>
                  <a:pt x="6340042" y="3542499"/>
                </a:lnTo>
                <a:lnTo>
                  <a:pt x="0" y="3542499"/>
                </a:lnTo>
                <a:lnTo>
                  <a:pt x="0" y="0"/>
                </a:lnTo>
                <a:close/>
              </a:path>
            </a:pathLst>
          </a:custGeom>
          <a:blipFill>
            <a:blip r:embed="rId4"/>
            <a:stretch>
              <a:fillRect l="0" t="0" r="0" b="0"/>
            </a:stretch>
          </a:blipFill>
        </p:spPr>
      </p:sp>
      <p:sp>
        <p:nvSpPr>
          <p:cNvPr name="TextBox 7" id="7"/>
          <p:cNvSpPr txBox="true"/>
          <p:nvPr/>
        </p:nvSpPr>
        <p:spPr>
          <a:xfrm rot="0">
            <a:off x="1132799" y="866775"/>
            <a:ext cx="16719538" cy="1003419"/>
          </a:xfrm>
          <a:prstGeom prst="rect">
            <a:avLst/>
          </a:prstGeom>
        </p:spPr>
        <p:txBody>
          <a:bodyPr anchor="t" rtlCol="false" tIns="0" lIns="0" bIns="0" rIns="0">
            <a:spAutoFit/>
          </a:bodyPr>
          <a:lstStyle/>
          <a:p>
            <a:pPr algn="l">
              <a:lnSpc>
                <a:spcPts val="7153"/>
              </a:lnSpc>
            </a:pPr>
            <a:r>
              <a:rPr lang="en-US" sz="5545" b="true">
                <a:solidFill>
                  <a:srgbClr val="FFFFFF"/>
                </a:solidFill>
                <a:latin typeface="Avenir Bold"/>
                <a:ea typeface="Avenir Bold"/>
                <a:cs typeface="Avenir Bold"/>
                <a:sym typeface="Avenir Bold"/>
              </a:rPr>
              <a:t>Materials That Help Communicate What We Do</a:t>
            </a:r>
          </a:p>
        </p:txBody>
      </p:sp>
      <p:sp>
        <p:nvSpPr>
          <p:cNvPr name="TextBox 8" id="8"/>
          <p:cNvSpPr txBox="true"/>
          <p:nvPr/>
        </p:nvSpPr>
        <p:spPr>
          <a:xfrm rot="0">
            <a:off x="2236875" y="2731944"/>
            <a:ext cx="4738974" cy="429752"/>
          </a:xfrm>
          <a:prstGeom prst="rect">
            <a:avLst/>
          </a:prstGeom>
        </p:spPr>
        <p:txBody>
          <a:bodyPr anchor="t" rtlCol="false" tIns="0" lIns="0" bIns="0" rIns="0">
            <a:spAutoFit/>
          </a:bodyPr>
          <a:lstStyle/>
          <a:p>
            <a:pPr algn="l">
              <a:lnSpc>
                <a:spcPts val="3095"/>
              </a:lnSpc>
            </a:pPr>
            <a:r>
              <a:rPr lang="en-US" sz="2399" b="true">
                <a:solidFill>
                  <a:srgbClr val="373939"/>
                </a:solidFill>
                <a:latin typeface="Avenir Bold"/>
                <a:ea typeface="Avenir Bold"/>
                <a:cs typeface="Avenir Bold"/>
                <a:sym typeface="Avenir Bold"/>
              </a:rPr>
              <a:t>Services Catalog</a:t>
            </a:r>
          </a:p>
        </p:txBody>
      </p:sp>
      <p:sp>
        <p:nvSpPr>
          <p:cNvPr name="TextBox 9" id="9"/>
          <p:cNvSpPr txBox="true"/>
          <p:nvPr/>
        </p:nvSpPr>
        <p:spPr>
          <a:xfrm rot="0">
            <a:off x="2236875" y="3360522"/>
            <a:ext cx="6089040" cy="2269450"/>
          </a:xfrm>
          <a:prstGeom prst="rect">
            <a:avLst/>
          </a:prstGeom>
        </p:spPr>
        <p:txBody>
          <a:bodyPr anchor="t" rtlCol="false" tIns="0" lIns="0" bIns="0" rIns="0">
            <a:spAutoFit/>
          </a:bodyPr>
          <a:lstStyle/>
          <a:p>
            <a:pPr algn="l">
              <a:lnSpc>
                <a:spcPts val="2954"/>
              </a:lnSpc>
              <a:spcBef>
                <a:spcPct val="0"/>
              </a:spcBef>
            </a:pPr>
            <a:r>
              <a:rPr lang="en-US" sz="2289">
                <a:solidFill>
                  <a:srgbClr val="373939"/>
                </a:solidFill>
                <a:latin typeface="Avenir"/>
                <a:ea typeface="Avenir"/>
                <a:cs typeface="Avenir"/>
                <a:sym typeface="Avenir"/>
              </a:rPr>
              <a:t>The Services Catalog is an organized listing of our services that has embedded links that direct readers to our website offer pages. This catalog serves as a menu or directory, clearly outlining each service’s purpose, and providing a high-level overview. </a:t>
            </a:r>
          </a:p>
        </p:txBody>
      </p:sp>
      <p:sp>
        <p:nvSpPr>
          <p:cNvPr name="TextBox 10" id="10"/>
          <p:cNvSpPr txBox="true"/>
          <p:nvPr/>
        </p:nvSpPr>
        <p:spPr>
          <a:xfrm rot="0">
            <a:off x="10199197" y="2760397"/>
            <a:ext cx="4738974" cy="429752"/>
          </a:xfrm>
          <a:prstGeom prst="rect">
            <a:avLst/>
          </a:prstGeom>
        </p:spPr>
        <p:txBody>
          <a:bodyPr anchor="t" rtlCol="false" tIns="0" lIns="0" bIns="0" rIns="0">
            <a:spAutoFit/>
          </a:bodyPr>
          <a:lstStyle/>
          <a:p>
            <a:pPr algn="l">
              <a:lnSpc>
                <a:spcPts val="3095"/>
              </a:lnSpc>
            </a:pPr>
            <a:r>
              <a:rPr lang="en-US" sz="2399" b="true">
                <a:solidFill>
                  <a:srgbClr val="373939"/>
                </a:solidFill>
                <a:latin typeface="Avenir Bold"/>
                <a:ea typeface="Avenir Bold"/>
                <a:cs typeface="Avenir Bold"/>
                <a:sym typeface="Avenir Bold"/>
              </a:rPr>
              <a:t>The Lookbook</a:t>
            </a:r>
          </a:p>
        </p:txBody>
      </p:sp>
      <p:sp>
        <p:nvSpPr>
          <p:cNvPr name="TextBox 11" id="11"/>
          <p:cNvSpPr txBox="true"/>
          <p:nvPr/>
        </p:nvSpPr>
        <p:spPr>
          <a:xfrm rot="0">
            <a:off x="10199197" y="3388974"/>
            <a:ext cx="5567737" cy="2269450"/>
          </a:xfrm>
          <a:prstGeom prst="rect">
            <a:avLst/>
          </a:prstGeom>
        </p:spPr>
        <p:txBody>
          <a:bodyPr anchor="t" rtlCol="false" tIns="0" lIns="0" bIns="0" rIns="0">
            <a:spAutoFit/>
          </a:bodyPr>
          <a:lstStyle/>
          <a:p>
            <a:pPr algn="l">
              <a:lnSpc>
                <a:spcPts val="2954"/>
              </a:lnSpc>
            </a:pPr>
            <a:r>
              <a:rPr lang="en-US" sz="2289">
                <a:solidFill>
                  <a:srgbClr val="373939"/>
                </a:solidFill>
                <a:latin typeface="Avenir"/>
                <a:ea typeface="Avenir"/>
                <a:cs typeface="Avenir"/>
                <a:sym typeface="Avenir"/>
              </a:rPr>
              <a:t>The Lookbook showcases a diverse range of projects we’ve delivered to clients across industries, each tailored to meet specific business goals and challenges. </a:t>
            </a:r>
          </a:p>
          <a:p>
            <a:pPr algn="l">
              <a:lnSpc>
                <a:spcPts val="2954"/>
              </a:lnSpc>
              <a:spcBef>
                <a:spcPct val="0"/>
              </a:spcBef>
            </a:pPr>
            <a:r>
              <a:rPr lang="en-US" sz="2289">
                <a:solidFill>
                  <a:srgbClr val="373939"/>
                </a:solidFill>
                <a:latin typeface="Avenir"/>
                <a:ea typeface="Avenir"/>
                <a:cs typeface="Avenir"/>
                <a:sym typeface="Avenir"/>
              </a:rPr>
              <a:t>*Note: We have industry-specific Lookbooks as well to share.</a:t>
            </a:r>
          </a:p>
        </p:txBody>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2083092" y="-438501"/>
            <a:ext cx="3649477" cy="11255071"/>
            <a:chOff x="0" y="0"/>
            <a:chExt cx="961179" cy="2964299"/>
          </a:xfrm>
        </p:grpSpPr>
        <p:sp>
          <p:nvSpPr>
            <p:cNvPr name="Freeform 3" id="3"/>
            <p:cNvSpPr/>
            <p:nvPr/>
          </p:nvSpPr>
          <p:spPr>
            <a:xfrm flipH="false" flipV="false" rot="0">
              <a:off x="0" y="0"/>
              <a:ext cx="961179" cy="2964299"/>
            </a:xfrm>
            <a:custGeom>
              <a:avLst/>
              <a:gdLst/>
              <a:ahLst/>
              <a:cxnLst/>
              <a:rect r="r" b="b" t="t" l="l"/>
              <a:pathLst>
                <a:path h="2964299" w="961179">
                  <a:moveTo>
                    <a:pt x="0" y="0"/>
                  </a:moveTo>
                  <a:lnTo>
                    <a:pt x="961179" y="0"/>
                  </a:lnTo>
                  <a:lnTo>
                    <a:pt x="961179" y="2964299"/>
                  </a:lnTo>
                  <a:lnTo>
                    <a:pt x="0" y="2964299"/>
                  </a:lnTo>
                  <a:close/>
                </a:path>
              </a:pathLst>
            </a:custGeom>
            <a:solidFill>
              <a:srgbClr val="02637F"/>
            </a:solidFill>
          </p:spPr>
        </p:sp>
        <p:sp>
          <p:nvSpPr>
            <p:cNvPr name="TextBox 4" id="4"/>
            <p:cNvSpPr txBox="true"/>
            <p:nvPr/>
          </p:nvSpPr>
          <p:spPr>
            <a:xfrm>
              <a:off x="0" y="-66675"/>
              <a:ext cx="961179" cy="3030974"/>
            </a:xfrm>
            <a:prstGeom prst="rect">
              <a:avLst/>
            </a:prstGeom>
          </p:spPr>
          <p:txBody>
            <a:bodyPr anchor="ctr" rtlCol="false" tIns="50800" lIns="50800" bIns="50800" rIns="50800"/>
            <a:lstStyle/>
            <a:p>
              <a:pPr algn="ctr">
                <a:lnSpc>
                  <a:spcPts val="3091"/>
                </a:lnSpc>
              </a:pPr>
            </a:p>
          </p:txBody>
        </p:sp>
      </p:grpSp>
      <p:sp>
        <p:nvSpPr>
          <p:cNvPr name="TextBox 5" id="5"/>
          <p:cNvSpPr txBox="true"/>
          <p:nvPr/>
        </p:nvSpPr>
        <p:spPr>
          <a:xfrm rot="0">
            <a:off x="1788663" y="866775"/>
            <a:ext cx="4487779" cy="995014"/>
          </a:xfrm>
          <a:prstGeom prst="rect">
            <a:avLst/>
          </a:prstGeom>
        </p:spPr>
        <p:txBody>
          <a:bodyPr anchor="t" rtlCol="false" tIns="0" lIns="0" bIns="0" rIns="0">
            <a:spAutoFit/>
          </a:bodyPr>
          <a:lstStyle/>
          <a:p>
            <a:pPr algn="l">
              <a:lnSpc>
                <a:spcPts val="7153"/>
              </a:lnSpc>
            </a:pPr>
            <a:r>
              <a:rPr lang="en-US" sz="5545" b="true">
                <a:solidFill>
                  <a:srgbClr val="373939"/>
                </a:solidFill>
                <a:latin typeface="Avenir Bold"/>
                <a:ea typeface="Avenir Bold"/>
                <a:cs typeface="Avenir Bold"/>
                <a:sym typeface="Avenir Bold"/>
              </a:rPr>
              <a:t>Brand Voice</a:t>
            </a:r>
          </a:p>
        </p:txBody>
      </p:sp>
      <p:sp>
        <p:nvSpPr>
          <p:cNvPr name="TextBox 6" id="6"/>
          <p:cNvSpPr txBox="true"/>
          <p:nvPr/>
        </p:nvSpPr>
        <p:spPr>
          <a:xfrm rot="0">
            <a:off x="1826763" y="2319407"/>
            <a:ext cx="5041408" cy="429752"/>
          </a:xfrm>
          <a:prstGeom prst="rect">
            <a:avLst/>
          </a:prstGeom>
        </p:spPr>
        <p:txBody>
          <a:bodyPr anchor="t" rtlCol="false" tIns="0" lIns="0" bIns="0" rIns="0">
            <a:spAutoFit/>
          </a:bodyPr>
          <a:lstStyle/>
          <a:p>
            <a:pPr algn="l">
              <a:lnSpc>
                <a:spcPts val="3095"/>
              </a:lnSpc>
            </a:pPr>
            <a:r>
              <a:rPr lang="en-US" sz="2399" b="true">
                <a:solidFill>
                  <a:srgbClr val="373939"/>
                </a:solidFill>
                <a:latin typeface="Avenir Bold"/>
                <a:ea typeface="Avenir Bold"/>
                <a:cs typeface="Avenir Bold"/>
                <a:sym typeface="Avenir Bold"/>
              </a:rPr>
              <a:t>Collaborative &amp; Approachable</a:t>
            </a:r>
          </a:p>
        </p:txBody>
      </p:sp>
      <p:sp>
        <p:nvSpPr>
          <p:cNvPr name="TextBox 7" id="7"/>
          <p:cNvSpPr txBox="true"/>
          <p:nvPr/>
        </p:nvSpPr>
        <p:spPr>
          <a:xfrm rot="0">
            <a:off x="1826763" y="2947985"/>
            <a:ext cx="8400151" cy="1526467"/>
          </a:xfrm>
          <a:prstGeom prst="rect">
            <a:avLst/>
          </a:prstGeom>
        </p:spPr>
        <p:txBody>
          <a:bodyPr anchor="t" rtlCol="false" tIns="0" lIns="0" bIns="0" rIns="0">
            <a:spAutoFit/>
          </a:bodyPr>
          <a:lstStyle/>
          <a:p>
            <a:pPr algn="l">
              <a:lnSpc>
                <a:spcPts val="2954"/>
              </a:lnSpc>
              <a:spcBef>
                <a:spcPct val="0"/>
              </a:spcBef>
            </a:pPr>
            <a:r>
              <a:rPr lang="en-US" sz="2289">
                <a:solidFill>
                  <a:srgbClr val="373939"/>
                </a:solidFill>
                <a:latin typeface="Avenir"/>
                <a:ea typeface="Avenir"/>
                <a:cs typeface="Avenir"/>
                <a:sym typeface="Avenir"/>
              </a:rPr>
              <a:t>A direct reflection of the unique, talented individuals that make up our team– we take the time to understand our clients' challenges and work with them to find the best solution that fits their specific business needs.</a:t>
            </a:r>
          </a:p>
        </p:txBody>
      </p:sp>
      <p:grpSp>
        <p:nvGrpSpPr>
          <p:cNvPr name="Group 8" id="8"/>
          <p:cNvGrpSpPr/>
          <p:nvPr/>
        </p:nvGrpSpPr>
        <p:grpSpPr>
          <a:xfrm rot="0">
            <a:off x="1826763" y="4858187"/>
            <a:ext cx="9038275" cy="2039727"/>
            <a:chOff x="0" y="0"/>
            <a:chExt cx="12051034" cy="2719636"/>
          </a:xfrm>
        </p:grpSpPr>
        <p:sp>
          <p:nvSpPr>
            <p:cNvPr name="TextBox 9" id="9"/>
            <p:cNvSpPr txBox="true"/>
            <p:nvPr/>
          </p:nvSpPr>
          <p:spPr>
            <a:xfrm rot="0">
              <a:off x="0" y="-66675"/>
              <a:ext cx="5815000" cy="550799"/>
            </a:xfrm>
            <a:prstGeom prst="rect">
              <a:avLst/>
            </a:prstGeom>
          </p:spPr>
          <p:txBody>
            <a:bodyPr anchor="t" rtlCol="false" tIns="0" lIns="0" bIns="0" rIns="0">
              <a:spAutoFit/>
            </a:bodyPr>
            <a:lstStyle/>
            <a:p>
              <a:pPr algn="l">
                <a:lnSpc>
                  <a:spcPts val="3095"/>
                </a:lnSpc>
              </a:pPr>
              <a:r>
                <a:rPr lang="en-US" sz="2399" b="true">
                  <a:solidFill>
                    <a:srgbClr val="373939"/>
                  </a:solidFill>
                  <a:latin typeface="Avenir Bold"/>
                  <a:ea typeface="Avenir Bold"/>
                  <a:cs typeface="Avenir Bold"/>
                  <a:sym typeface="Avenir Bold"/>
                </a:rPr>
                <a:t>Clear &amp; Effective</a:t>
              </a:r>
            </a:p>
          </p:txBody>
        </p:sp>
        <p:sp>
          <p:nvSpPr>
            <p:cNvPr name="TextBox 10" id="10"/>
            <p:cNvSpPr txBox="true"/>
            <p:nvPr/>
          </p:nvSpPr>
          <p:spPr>
            <a:xfrm rot="0">
              <a:off x="0" y="715626"/>
              <a:ext cx="12051034" cy="2004011"/>
            </a:xfrm>
            <a:prstGeom prst="rect">
              <a:avLst/>
            </a:prstGeom>
          </p:spPr>
          <p:txBody>
            <a:bodyPr anchor="t" rtlCol="false" tIns="0" lIns="0" bIns="0" rIns="0">
              <a:spAutoFit/>
            </a:bodyPr>
            <a:lstStyle/>
            <a:p>
              <a:pPr algn="l">
                <a:lnSpc>
                  <a:spcPts val="2954"/>
                </a:lnSpc>
                <a:spcBef>
                  <a:spcPct val="0"/>
                </a:spcBef>
              </a:pPr>
              <a:r>
                <a:rPr lang="en-US" sz="2289">
                  <a:solidFill>
                    <a:srgbClr val="373939"/>
                  </a:solidFill>
                  <a:latin typeface="Avenir"/>
                  <a:ea typeface="Avenir"/>
                  <a:cs typeface="Avenir"/>
                  <a:sym typeface="Avenir"/>
                </a:rPr>
                <a:t>Our communication reflects our deep industry knowledge, leading-edge expertise, and years of experience. Our goal is to communicate clearly and efficiently in order to simplify complicated technical processes and build trust. </a:t>
              </a:r>
            </a:p>
          </p:txBody>
        </p:sp>
      </p:grpSp>
      <p:grpSp>
        <p:nvGrpSpPr>
          <p:cNvPr name="Group 11" id="11"/>
          <p:cNvGrpSpPr/>
          <p:nvPr/>
        </p:nvGrpSpPr>
        <p:grpSpPr>
          <a:xfrm rot="0">
            <a:off x="1826763" y="7286165"/>
            <a:ext cx="9038275" cy="2046170"/>
            <a:chOff x="0" y="0"/>
            <a:chExt cx="12051034" cy="2728226"/>
          </a:xfrm>
        </p:grpSpPr>
        <p:sp>
          <p:nvSpPr>
            <p:cNvPr name="TextBox 12" id="12"/>
            <p:cNvSpPr txBox="true"/>
            <p:nvPr/>
          </p:nvSpPr>
          <p:spPr>
            <a:xfrm rot="0">
              <a:off x="0" y="-66675"/>
              <a:ext cx="5815000" cy="550777"/>
            </a:xfrm>
            <a:prstGeom prst="rect">
              <a:avLst/>
            </a:prstGeom>
          </p:spPr>
          <p:txBody>
            <a:bodyPr anchor="t" rtlCol="false" tIns="0" lIns="0" bIns="0" rIns="0">
              <a:spAutoFit/>
            </a:bodyPr>
            <a:lstStyle/>
            <a:p>
              <a:pPr algn="l">
                <a:lnSpc>
                  <a:spcPts val="3095"/>
                </a:lnSpc>
              </a:pPr>
              <a:r>
                <a:rPr lang="en-US" sz="2399" b="true">
                  <a:solidFill>
                    <a:srgbClr val="373939"/>
                  </a:solidFill>
                  <a:latin typeface="Avenir Bold"/>
                  <a:ea typeface="Avenir Bold"/>
                  <a:cs typeface="Avenir Bold"/>
                  <a:sym typeface="Avenir Bold"/>
                </a:rPr>
                <a:t>Innovative &amp; Experienced</a:t>
              </a:r>
            </a:p>
          </p:txBody>
        </p:sp>
        <p:sp>
          <p:nvSpPr>
            <p:cNvPr name="TextBox 13" id="13"/>
            <p:cNvSpPr txBox="true"/>
            <p:nvPr/>
          </p:nvSpPr>
          <p:spPr>
            <a:xfrm rot="0">
              <a:off x="0" y="715604"/>
              <a:ext cx="12051034" cy="2012623"/>
            </a:xfrm>
            <a:prstGeom prst="rect">
              <a:avLst/>
            </a:prstGeom>
          </p:spPr>
          <p:txBody>
            <a:bodyPr anchor="t" rtlCol="false" tIns="0" lIns="0" bIns="0" rIns="0">
              <a:spAutoFit/>
            </a:bodyPr>
            <a:lstStyle/>
            <a:p>
              <a:pPr algn="l">
                <a:lnSpc>
                  <a:spcPts val="2954"/>
                </a:lnSpc>
                <a:spcBef>
                  <a:spcPct val="0"/>
                </a:spcBef>
              </a:pPr>
              <a:r>
                <a:rPr lang="en-US" sz="2289">
                  <a:solidFill>
                    <a:srgbClr val="373939"/>
                  </a:solidFill>
                  <a:latin typeface="Avenir"/>
                  <a:ea typeface="Avenir"/>
                  <a:cs typeface="Avenir"/>
                  <a:sym typeface="Avenir"/>
                </a:rPr>
                <a:t>We express our passion for continued education to consistently offer innovative solutions to our clients. Our voice conveys energy, momentum, and optimism, showcasing our mission to inspire and empower our clients, colleagues, and each other. </a:t>
              </a:r>
            </a:p>
          </p:txBody>
        </p:sp>
      </p:grpSp>
      <p:sp>
        <p:nvSpPr>
          <p:cNvPr name="TextBox 14" id="14"/>
          <p:cNvSpPr txBox="true"/>
          <p:nvPr/>
        </p:nvSpPr>
        <p:spPr>
          <a:xfrm rot="0">
            <a:off x="12777314" y="715996"/>
            <a:ext cx="2230999" cy="498322"/>
          </a:xfrm>
          <a:prstGeom prst="rect">
            <a:avLst/>
          </a:prstGeom>
        </p:spPr>
        <p:txBody>
          <a:bodyPr anchor="t" rtlCol="false" tIns="0" lIns="0" bIns="0" rIns="0">
            <a:spAutoFit/>
          </a:bodyPr>
          <a:lstStyle/>
          <a:p>
            <a:pPr algn="ctr">
              <a:lnSpc>
                <a:spcPts val="3518"/>
              </a:lnSpc>
            </a:pPr>
            <a:r>
              <a:rPr lang="en-US" sz="2727">
                <a:solidFill>
                  <a:srgbClr val="FFFFFF"/>
                </a:solidFill>
                <a:latin typeface="Avenir"/>
                <a:ea typeface="Avenir"/>
                <a:cs typeface="Avenir"/>
                <a:sym typeface="Avenir"/>
              </a:rPr>
              <a:t>INTELLIGENT</a:t>
            </a:r>
          </a:p>
        </p:txBody>
      </p:sp>
      <p:sp>
        <p:nvSpPr>
          <p:cNvPr name="TextBox 15" id="15"/>
          <p:cNvSpPr txBox="true"/>
          <p:nvPr/>
        </p:nvSpPr>
        <p:spPr>
          <a:xfrm rot="0">
            <a:off x="12459926" y="2109667"/>
            <a:ext cx="2895811" cy="498322"/>
          </a:xfrm>
          <a:prstGeom prst="rect">
            <a:avLst/>
          </a:prstGeom>
        </p:spPr>
        <p:txBody>
          <a:bodyPr anchor="t" rtlCol="false" tIns="0" lIns="0" bIns="0" rIns="0">
            <a:spAutoFit/>
          </a:bodyPr>
          <a:lstStyle/>
          <a:p>
            <a:pPr algn="ctr">
              <a:lnSpc>
                <a:spcPts val="3518"/>
              </a:lnSpc>
            </a:pPr>
            <a:r>
              <a:rPr lang="en-US" sz="2727">
                <a:solidFill>
                  <a:srgbClr val="FFFFFF"/>
                </a:solidFill>
                <a:latin typeface="Avenir"/>
                <a:ea typeface="Avenir"/>
                <a:cs typeface="Avenir"/>
                <a:sym typeface="Avenir"/>
              </a:rPr>
              <a:t>COLLABORATIVE</a:t>
            </a:r>
          </a:p>
        </p:txBody>
      </p:sp>
      <p:sp>
        <p:nvSpPr>
          <p:cNvPr name="TextBox 16" id="16"/>
          <p:cNvSpPr txBox="true"/>
          <p:nvPr/>
        </p:nvSpPr>
        <p:spPr>
          <a:xfrm rot="0">
            <a:off x="13092685" y="3503339"/>
            <a:ext cx="1630292" cy="498322"/>
          </a:xfrm>
          <a:prstGeom prst="rect">
            <a:avLst/>
          </a:prstGeom>
        </p:spPr>
        <p:txBody>
          <a:bodyPr anchor="t" rtlCol="false" tIns="0" lIns="0" bIns="0" rIns="0">
            <a:spAutoFit/>
          </a:bodyPr>
          <a:lstStyle/>
          <a:p>
            <a:pPr algn="ctr">
              <a:lnSpc>
                <a:spcPts val="3518"/>
              </a:lnSpc>
            </a:pPr>
            <a:r>
              <a:rPr lang="en-US" sz="2727">
                <a:solidFill>
                  <a:srgbClr val="FFFFFF"/>
                </a:solidFill>
                <a:latin typeface="Avenir"/>
                <a:ea typeface="Avenir"/>
                <a:cs typeface="Avenir"/>
                <a:sym typeface="Avenir"/>
              </a:rPr>
              <a:t>FRIENDLY</a:t>
            </a:r>
          </a:p>
        </p:txBody>
      </p:sp>
      <p:sp>
        <p:nvSpPr>
          <p:cNvPr name="TextBox 17" id="17"/>
          <p:cNvSpPr txBox="true"/>
          <p:nvPr/>
        </p:nvSpPr>
        <p:spPr>
          <a:xfrm rot="0">
            <a:off x="12346921" y="4897011"/>
            <a:ext cx="3121820" cy="498303"/>
          </a:xfrm>
          <a:prstGeom prst="rect">
            <a:avLst/>
          </a:prstGeom>
        </p:spPr>
        <p:txBody>
          <a:bodyPr anchor="t" rtlCol="false" tIns="0" lIns="0" bIns="0" rIns="0">
            <a:spAutoFit/>
          </a:bodyPr>
          <a:lstStyle/>
          <a:p>
            <a:pPr algn="ctr">
              <a:lnSpc>
                <a:spcPts val="3518"/>
              </a:lnSpc>
            </a:pPr>
            <a:r>
              <a:rPr lang="en-US" sz="2727">
                <a:solidFill>
                  <a:srgbClr val="FFFFFF"/>
                </a:solidFill>
                <a:latin typeface="Avenir"/>
                <a:ea typeface="Avenir"/>
                <a:cs typeface="Avenir"/>
                <a:sym typeface="Avenir"/>
              </a:rPr>
              <a:t>KNOWLEDGEABLE</a:t>
            </a:r>
          </a:p>
        </p:txBody>
      </p:sp>
      <p:sp>
        <p:nvSpPr>
          <p:cNvPr name="TextBox 18" id="18"/>
          <p:cNvSpPr txBox="true"/>
          <p:nvPr/>
        </p:nvSpPr>
        <p:spPr>
          <a:xfrm rot="0">
            <a:off x="12694717" y="6290683"/>
            <a:ext cx="2426228" cy="498322"/>
          </a:xfrm>
          <a:prstGeom prst="rect">
            <a:avLst/>
          </a:prstGeom>
        </p:spPr>
        <p:txBody>
          <a:bodyPr anchor="t" rtlCol="false" tIns="0" lIns="0" bIns="0" rIns="0">
            <a:spAutoFit/>
          </a:bodyPr>
          <a:lstStyle/>
          <a:p>
            <a:pPr algn="ctr">
              <a:lnSpc>
                <a:spcPts val="3518"/>
              </a:lnSpc>
            </a:pPr>
            <a:r>
              <a:rPr lang="en-US" sz="2727">
                <a:solidFill>
                  <a:srgbClr val="FFFFFF"/>
                </a:solidFill>
                <a:latin typeface="Avenir"/>
                <a:ea typeface="Avenir"/>
                <a:cs typeface="Avenir"/>
                <a:sym typeface="Avenir"/>
              </a:rPr>
              <a:t>EXPERIENCED</a:t>
            </a:r>
          </a:p>
        </p:txBody>
      </p:sp>
      <p:sp>
        <p:nvSpPr>
          <p:cNvPr name="TextBox 19" id="19"/>
          <p:cNvSpPr txBox="true"/>
          <p:nvPr/>
        </p:nvSpPr>
        <p:spPr>
          <a:xfrm rot="0">
            <a:off x="12597102" y="7684355"/>
            <a:ext cx="2621458" cy="498322"/>
          </a:xfrm>
          <a:prstGeom prst="rect">
            <a:avLst/>
          </a:prstGeom>
        </p:spPr>
        <p:txBody>
          <a:bodyPr anchor="t" rtlCol="false" tIns="0" lIns="0" bIns="0" rIns="0">
            <a:spAutoFit/>
          </a:bodyPr>
          <a:lstStyle/>
          <a:p>
            <a:pPr algn="ctr">
              <a:lnSpc>
                <a:spcPts val="3518"/>
              </a:lnSpc>
            </a:pPr>
            <a:r>
              <a:rPr lang="en-US" sz="2727">
                <a:solidFill>
                  <a:srgbClr val="FFFFFF"/>
                </a:solidFill>
                <a:latin typeface="Avenir"/>
                <a:ea typeface="Avenir"/>
                <a:cs typeface="Avenir"/>
                <a:sym typeface="Avenir"/>
              </a:rPr>
              <a:t>PROFESSIONAL</a:t>
            </a:r>
          </a:p>
        </p:txBody>
      </p:sp>
      <p:sp>
        <p:nvSpPr>
          <p:cNvPr name="TextBox 20" id="20"/>
          <p:cNvSpPr txBox="true"/>
          <p:nvPr/>
        </p:nvSpPr>
        <p:spPr>
          <a:xfrm rot="0">
            <a:off x="12792332" y="9078026"/>
            <a:ext cx="2230999" cy="498322"/>
          </a:xfrm>
          <a:prstGeom prst="rect">
            <a:avLst/>
          </a:prstGeom>
        </p:spPr>
        <p:txBody>
          <a:bodyPr anchor="t" rtlCol="false" tIns="0" lIns="0" bIns="0" rIns="0">
            <a:spAutoFit/>
          </a:bodyPr>
          <a:lstStyle/>
          <a:p>
            <a:pPr algn="ctr">
              <a:lnSpc>
                <a:spcPts val="3518"/>
              </a:lnSpc>
            </a:pPr>
            <a:r>
              <a:rPr lang="en-US" sz="2727">
                <a:solidFill>
                  <a:srgbClr val="FFFFFF"/>
                </a:solidFill>
                <a:latin typeface="Avenir"/>
                <a:ea typeface="Avenir"/>
                <a:cs typeface="Avenir"/>
                <a:sym typeface="Avenir"/>
              </a:rPr>
              <a:t>COMMITTED</a:t>
            </a:r>
          </a:p>
        </p:txBody>
      </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728113" y="1258733"/>
            <a:ext cx="4846350" cy="1003363"/>
          </a:xfrm>
          <a:prstGeom prst="rect">
            <a:avLst/>
          </a:prstGeom>
        </p:spPr>
        <p:txBody>
          <a:bodyPr anchor="t" rtlCol="false" tIns="0" lIns="0" bIns="0" rIns="0">
            <a:spAutoFit/>
          </a:bodyPr>
          <a:lstStyle/>
          <a:p>
            <a:pPr algn="l">
              <a:lnSpc>
                <a:spcPts val="7159"/>
              </a:lnSpc>
            </a:pPr>
            <a:r>
              <a:rPr lang="en-US" sz="5550" b="true">
                <a:solidFill>
                  <a:srgbClr val="373939"/>
                </a:solidFill>
                <a:latin typeface="Avenir Bold"/>
                <a:ea typeface="Avenir Bold"/>
                <a:cs typeface="Avenir Bold"/>
                <a:sym typeface="Avenir Bold"/>
              </a:rPr>
              <a:t>Typography</a:t>
            </a:r>
          </a:p>
        </p:txBody>
      </p:sp>
      <p:sp>
        <p:nvSpPr>
          <p:cNvPr name="TextBox 3" id="3"/>
          <p:cNvSpPr txBox="true"/>
          <p:nvPr/>
        </p:nvSpPr>
        <p:spPr>
          <a:xfrm rot="0">
            <a:off x="9286069" y="5457920"/>
            <a:ext cx="3393199" cy="387317"/>
          </a:xfrm>
          <a:prstGeom prst="rect">
            <a:avLst/>
          </a:prstGeom>
        </p:spPr>
        <p:txBody>
          <a:bodyPr anchor="t" rtlCol="false" tIns="0" lIns="0" bIns="0" rIns="0">
            <a:spAutoFit/>
          </a:bodyPr>
          <a:lstStyle/>
          <a:p>
            <a:pPr algn="ctr">
              <a:lnSpc>
                <a:spcPts val="2800"/>
              </a:lnSpc>
            </a:pPr>
            <a:r>
              <a:rPr lang="en-US" sz="2000">
                <a:solidFill>
                  <a:srgbClr val="373939"/>
                </a:solidFill>
                <a:latin typeface="Avenir"/>
                <a:ea typeface="Avenir"/>
                <a:cs typeface="Avenir"/>
                <a:sym typeface="Avenir"/>
              </a:rPr>
              <a:t>Avenir (Roman/Book/Regular)</a:t>
            </a:r>
          </a:p>
        </p:txBody>
      </p:sp>
      <p:sp>
        <p:nvSpPr>
          <p:cNvPr name="TextBox 4" id="4"/>
          <p:cNvSpPr txBox="true"/>
          <p:nvPr/>
        </p:nvSpPr>
        <p:spPr>
          <a:xfrm rot="0">
            <a:off x="9286069" y="3721360"/>
            <a:ext cx="3720869" cy="387317"/>
          </a:xfrm>
          <a:prstGeom prst="rect">
            <a:avLst/>
          </a:prstGeom>
        </p:spPr>
        <p:txBody>
          <a:bodyPr anchor="t" rtlCol="false" tIns="0" lIns="0" bIns="0" rIns="0">
            <a:spAutoFit/>
          </a:bodyPr>
          <a:lstStyle/>
          <a:p>
            <a:pPr algn="ctr">
              <a:lnSpc>
                <a:spcPts val="2800"/>
              </a:lnSpc>
            </a:pPr>
            <a:r>
              <a:rPr lang="en-US" sz="2000" b="true">
                <a:solidFill>
                  <a:srgbClr val="373939"/>
                </a:solidFill>
                <a:latin typeface="Avenir Bold"/>
                <a:ea typeface="Avenir Bold"/>
                <a:cs typeface="Avenir Bold"/>
                <a:sym typeface="Avenir Bold"/>
              </a:rPr>
              <a:t>Avenir (Heavy/Bold/Extra Bold)</a:t>
            </a:r>
          </a:p>
        </p:txBody>
      </p:sp>
      <p:sp>
        <p:nvSpPr>
          <p:cNvPr name="TextBox 5" id="5"/>
          <p:cNvSpPr txBox="true"/>
          <p:nvPr/>
        </p:nvSpPr>
        <p:spPr>
          <a:xfrm rot="0">
            <a:off x="1728113" y="3721360"/>
            <a:ext cx="6211452" cy="3558844"/>
          </a:xfrm>
          <a:prstGeom prst="rect">
            <a:avLst/>
          </a:prstGeom>
        </p:spPr>
        <p:txBody>
          <a:bodyPr anchor="t" rtlCol="false" tIns="0" lIns="0" bIns="0" rIns="0">
            <a:spAutoFit/>
          </a:bodyPr>
          <a:lstStyle/>
          <a:p>
            <a:pPr algn="l">
              <a:lnSpc>
                <a:spcPts val="2800"/>
              </a:lnSpc>
            </a:pPr>
            <a:r>
              <a:rPr lang="en-US" sz="2000" b="true">
                <a:solidFill>
                  <a:srgbClr val="373939"/>
                </a:solidFill>
                <a:latin typeface="Avenir Bold"/>
                <a:ea typeface="Avenir Bold"/>
                <a:cs typeface="Avenir Bold"/>
                <a:sym typeface="Avenir Bold"/>
              </a:rPr>
              <a:t>Avenir (Heavy/Bold/Extra Bold) should be used for headings or larger text instances.</a:t>
            </a:r>
          </a:p>
          <a:p>
            <a:pPr algn="l">
              <a:lnSpc>
                <a:spcPts val="2800"/>
              </a:lnSpc>
            </a:pPr>
          </a:p>
          <a:p>
            <a:pPr algn="l">
              <a:lnSpc>
                <a:spcPts val="2800"/>
              </a:lnSpc>
            </a:pPr>
          </a:p>
          <a:p>
            <a:pPr algn="l">
              <a:lnSpc>
                <a:spcPts val="2800"/>
              </a:lnSpc>
            </a:pPr>
          </a:p>
          <a:p>
            <a:pPr algn="l">
              <a:lnSpc>
                <a:spcPts val="2800"/>
              </a:lnSpc>
            </a:pPr>
            <a:r>
              <a:rPr lang="en-US" sz="2000">
                <a:solidFill>
                  <a:srgbClr val="373939"/>
                </a:solidFill>
                <a:latin typeface="Avenir"/>
                <a:ea typeface="Avenir"/>
                <a:cs typeface="Avenir"/>
                <a:sym typeface="Avenir"/>
              </a:rPr>
              <a:t>Avenir (Roman/Book/Regular) should be reserved for body copy and any information that describes a larger heading.</a:t>
            </a:r>
          </a:p>
          <a:p>
            <a:pPr algn="l">
              <a:lnSpc>
                <a:spcPts val="2800"/>
              </a:lnSpc>
            </a:pPr>
          </a:p>
          <a:p>
            <a:pPr algn="l">
              <a:lnSpc>
                <a:spcPts val="2800"/>
              </a:lnSpc>
            </a:pPr>
          </a:p>
        </p:txBody>
      </p:sp>
      <p:sp>
        <p:nvSpPr>
          <p:cNvPr name="TextBox 6" id="6"/>
          <p:cNvSpPr txBox="true"/>
          <p:nvPr/>
        </p:nvSpPr>
        <p:spPr>
          <a:xfrm rot="0">
            <a:off x="9286069" y="4228129"/>
            <a:ext cx="5744055" cy="1005890"/>
          </a:xfrm>
          <a:prstGeom prst="rect">
            <a:avLst/>
          </a:prstGeom>
        </p:spPr>
        <p:txBody>
          <a:bodyPr anchor="t" rtlCol="false" tIns="0" lIns="0" bIns="0" rIns="0">
            <a:spAutoFit/>
          </a:bodyPr>
          <a:lstStyle/>
          <a:p>
            <a:pPr algn="l">
              <a:lnSpc>
                <a:spcPts val="2580"/>
              </a:lnSpc>
              <a:spcBef>
                <a:spcPct val="0"/>
              </a:spcBef>
            </a:pPr>
            <a:r>
              <a:rPr lang="en-US" b="true" sz="2000">
                <a:solidFill>
                  <a:srgbClr val="373939"/>
                </a:solidFill>
                <a:latin typeface="Avenir Bold"/>
                <a:ea typeface="Avenir Bold"/>
                <a:cs typeface="Avenir Bold"/>
                <a:sym typeface="Avenir Bold"/>
              </a:rPr>
              <a:t>Our goal is to make the cloud journey more productive, more secure, and as simple as it should be. </a:t>
            </a:r>
          </a:p>
        </p:txBody>
      </p:sp>
      <p:sp>
        <p:nvSpPr>
          <p:cNvPr name="TextBox 7" id="7"/>
          <p:cNvSpPr txBox="true"/>
          <p:nvPr/>
        </p:nvSpPr>
        <p:spPr>
          <a:xfrm rot="0">
            <a:off x="9285248" y="5953187"/>
            <a:ext cx="5296790" cy="1005890"/>
          </a:xfrm>
          <a:prstGeom prst="rect">
            <a:avLst/>
          </a:prstGeom>
        </p:spPr>
        <p:txBody>
          <a:bodyPr anchor="t" rtlCol="false" tIns="0" lIns="0" bIns="0" rIns="0">
            <a:spAutoFit/>
          </a:bodyPr>
          <a:lstStyle/>
          <a:p>
            <a:pPr algn="l">
              <a:lnSpc>
                <a:spcPts val="2580"/>
              </a:lnSpc>
              <a:spcBef>
                <a:spcPct val="0"/>
              </a:spcBef>
            </a:pPr>
            <a:r>
              <a:rPr lang="en-US" sz="2000">
                <a:solidFill>
                  <a:srgbClr val="373939"/>
                </a:solidFill>
                <a:latin typeface="Avenir"/>
                <a:ea typeface="Avenir"/>
                <a:cs typeface="Avenir"/>
                <a:sym typeface="Avenir"/>
              </a:rPr>
              <a:t>Our goal is to make the cloud journey more productive, more secure, and as simple as it should be. </a:t>
            </a:r>
          </a:p>
        </p:txBody>
      </p:sp>
      <p:sp>
        <p:nvSpPr>
          <p:cNvPr name="AutoShape 8" id="8"/>
          <p:cNvSpPr/>
          <p:nvPr/>
        </p:nvSpPr>
        <p:spPr>
          <a:xfrm>
            <a:off x="9286069" y="4180504"/>
            <a:ext cx="5576074" cy="0"/>
          </a:xfrm>
          <a:prstGeom prst="line">
            <a:avLst/>
          </a:prstGeom>
          <a:ln cap="flat" w="19050">
            <a:solidFill>
              <a:srgbClr val="009ECC"/>
            </a:solidFill>
            <a:prstDash val="solid"/>
            <a:headEnd type="none" len="sm" w="sm"/>
            <a:tailEnd type="none" len="sm" w="sm"/>
          </a:ln>
        </p:spPr>
      </p:sp>
      <p:sp>
        <p:nvSpPr>
          <p:cNvPr name="AutoShape 9" id="9"/>
          <p:cNvSpPr/>
          <p:nvPr/>
        </p:nvSpPr>
        <p:spPr>
          <a:xfrm>
            <a:off x="9285248" y="5905562"/>
            <a:ext cx="5576074" cy="0"/>
          </a:xfrm>
          <a:prstGeom prst="line">
            <a:avLst/>
          </a:prstGeom>
          <a:ln cap="flat" w="19050">
            <a:solidFill>
              <a:srgbClr val="009ECC"/>
            </a:solidFill>
            <a:prstDash val="solid"/>
            <a:headEnd type="none" len="sm" w="sm"/>
            <a:tailEnd type="none" len="sm" w="sm"/>
          </a:ln>
        </p:spPr>
      </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6076950" cy="10287000"/>
            <a:chOff x="0" y="0"/>
            <a:chExt cx="8102600" cy="13716000"/>
          </a:xfrm>
        </p:grpSpPr>
        <p:sp>
          <p:nvSpPr>
            <p:cNvPr name="AutoShape 3" id="3"/>
            <p:cNvSpPr/>
            <p:nvPr/>
          </p:nvSpPr>
          <p:spPr>
            <a:xfrm>
              <a:off x="0" y="0"/>
              <a:ext cx="8102600" cy="13716000"/>
            </a:xfrm>
            <a:prstGeom prst="rect">
              <a:avLst/>
            </a:prstGeom>
            <a:solidFill>
              <a:srgbClr val="02637F"/>
            </a:solidFill>
          </p:spPr>
        </p:sp>
      </p:grpSp>
      <p:sp>
        <p:nvSpPr>
          <p:cNvPr name="TextBox 4" id="4"/>
          <p:cNvSpPr txBox="true"/>
          <p:nvPr/>
        </p:nvSpPr>
        <p:spPr>
          <a:xfrm rot="0">
            <a:off x="7465871" y="3055367"/>
            <a:ext cx="9173993" cy="798229"/>
          </a:xfrm>
          <a:prstGeom prst="rect">
            <a:avLst/>
          </a:prstGeom>
        </p:spPr>
        <p:txBody>
          <a:bodyPr anchor="t" rtlCol="false" tIns="0" lIns="0" bIns="0" rIns="0">
            <a:spAutoFit/>
          </a:bodyPr>
          <a:lstStyle/>
          <a:p>
            <a:pPr algn="l">
              <a:lnSpc>
                <a:spcPts val="5879"/>
              </a:lnSpc>
            </a:pPr>
            <a:r>
              <a:rPr lang="en-US" sz="4199" b="true">
                <a:solidFill>
                  <a:srgbClr val="373939"/>
                </a:solidFill>
                <a:latin typeface="Avenir Bold"/>
                <a:ea typeface="Avenir Bold"/>
                <a:cs typeface="Avenir Bold"/>
                <a:sym typeface="Avenir Bold"/>
              </a:rPr>
              <a:t>Sample Heading</a:t>
            </a:r>
          </a:p>
        </p:txBody>
      </p:sp>
      <p:sp>
        <p:nvSpPr>
          <p:cNvPr name="TextBox 5" id="5"/>
          <p:cNvSpPr txBox="true"/>
          <p:nvPr/>
        </p:nvSpPr>
        <p:spPr>
          <a:xfrm rot="0">
            <a:off x="7465871" y="4608321"/>
            <a:ext cx="8022374" cy="1977308"/>
          </a:xfrm>
          <a:prstGeom prst="rect">
            <a:avLst/>
          </a:prstGeom>
        </p:spPr>
        <p:txBody>
          <a:bodyPr anchor="t" rtlCol="false" tIns="0" lIns="0" bIns="0" rIns="0">
            <a:spAutoFit/>
          </a:bodyPr>
          <a:lstStyle/>
          <a:p>
            <a:pPr algn="l">
              <a:lnSpc>
                <a:spcPts val="3149"/>
              </a:lnSpc>
            </a:pPr>
            <a:r>
              <a:rPr lang="en-US" sz="2099">
                <a:solidFill>
                  <a:srgbClr val="373939"/>
                </a:solidFill>
                <a:latin typeface="Avenir"/>
                <a:ea typeface="Avenir"/>
                <a:cs typeface="Avenir"/>
                <a:sym typeface="Avenir"/>
              </a:rPr>
              <a:t>Here is your example body text. Here is your example body text. Here is your example body text. Here is your example body text. Here is your example body text. Here is your example body text. Here is your example body text. Here is your example body text. Here is your example body text.</a:t>
            </a:r>
          </a:p>
        </p:txBody>
      </p:sp>
      <p:sp>
        <p:nvSpPr>
          <p:cNvPr name="TextBox 6" id="6"/>
          <p:cNvSpPr txBox="true"/>
          <p:nvPr/>
        </p:nvSpPr>
        <p:spPr>
          <a:xfrm rot="0">
            <a:off x="7465871" y="3758345"/>
            <a:ext cx="9793429" cy="453407"/>
          </a:xfrm>
          <a:prstGeom prst="rect">
            <a:avLst/>
          </a:prstGeom>
        </p:spPr>
        <p:txBody>
          <a:bodyPr anchor="t" rtlCol="false" tIns="0" lIns="0" bIns="0" rIns="0">
            <a:spAutoFit/>
          </a:bodyPr>
          <a:lstStyle/>
          <a:p>
            <a:pPr algn="l" marL="0" indent="0" lvl="0">
              <a:lnSpc>
                <a:spcPts val="3359"/>
              </a:lnSpc>
              <a:spcBef>
                <a:spcPct val="0"/>
              </a:spcBef>
            </a:pPr>
            <a:r>
              <a:rPr lang="en-US" sz="2400">
                <a:solidFill>
                  <a:srgbClr val="373939"/>
                </a:solidFill>
                <a:latin typeface="Avenir"/>
                <a:ea typeface="Avenir"/>
                <a:cs typeface="Avenir"/>
                <a:sym typeface="Avenir"/>
              </a:rPr>
              <a:t>Supporting Heading</a:t>
            </a:r>
          </a:p>
        </p:txBody>
      </p:sp>
      <p:sp>
        <p:nvSpPr>
          <p:cNvPr name="TextBox 7" id="7"/>
          <p:cNvSpPr txBox="true"/>
          <p:nvPr/>
        </p:nvSpPr>
        <p:spPr>
          <a:xfrm rot="0">
            <a:off x="7465871" y="1683009"/>
            <a:ext cx="7677715" cy="358176"/>
          </a:xfrm>
          <a:prstGeom prst="rect">
            <a:avLst/>
          </a:prstGeom>
        </p:spPr>
        <p:txBody>
          <a:bodyPr anchor="t" rtlCol="false" tIns="0" lIns="0" bIns="0" rIns="0">
            <a:spAutoFit/>
          </a:bodyPr>
          <a:lstStyle/>
          <a:p>
            <a:pPr algn="l">
              <a:lnSpc>
                <a:spcPts val="2575"/>
              </a:lnSpc>
            </a:pPr>
            <a:r>
              <a:rPr lang="en-US" sz="1996" spc="321">
                <a:solidFill>
                  <a:srgbClr val="373939"/>
                </a:solidFill>
                <a:latin typeface="Avenir Light"/>
                <a:ea typeface="Avenir Light"/>
                <a:cs typeface="Avenir Light"/>
                <a:sym typeface="Avenir Light"/>
              </a:rPr>
              <a:t>TYPOGRAPHY</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803469" y="3663945"/>
            <a:ext cx="5456547" cy="6623055"/>
          </a:xfrm>
          <a:custGeom>
            <a:avLst/>
            <a:gdLst/>
            <a:ahLst/>
            <a:cxnLst/>
            <a:rect r="r" b="b" t="t" l="l"/>
            <a:pathLst>
              <a:path h="6623055" w="5456547">
                <a:moveTo>
                  <a:pt x="0" y="0"/>
                </a:moveTo>
                <a:lnTo>
                  <a:pt x="5456547" y="0"/>
                </a:lnTo>
                <a:lnTo>
                  <a:pt x="5456547" y="6623055"/>
                </a:lnTo>
                <a:lnTo>
                  <a:pt x="0" y="6623055"/>
                </a:lnTo>
                <a:lnTo>
                  <a:pt x="0" y="0"/>
                </a:lnTo>
                <a:close/>
              </a:path>
            </a:pathLst>
          </a:custGeom>
          <a:blipFill>
            <a:blip r:embed="rId2"/>
            <a:stretch>
              <a:fillRect l="0" t="0" r="0" b="-6284"/>
            </a:stretch>
          </a:blipFill>
        </p:spPr>
      </p:sp>
      <p:sp>
        <p:nvSpPr>
          <p:cNvPr name="AutoShape 3" id="3"/>
          <p:cNvSpPr/>
          <p:nvPr/>
        </p:nvSpPr>
        <p:spPr>
          <a:xfrm>
            <a:off x="2423380" y="4009068"/>
            <a:ext cx="661841" cy="0"/>
          </a:xfrm>
          <a:prstGeom prst="line">
            <a:avLst/>
          </a:prstGeom>
          <a:ln cap="flat" w="19050">
            <a:solidFill>
              <a:srgbClr val="000000"/>
            </a:solidFill>
            <a:prstDash val="solid"/>
            <a:headEnd type="none" len="sm" w="sm"/>
            <a:tailEnd type="none" len="sm" w="sm"/>
          </a:ln>
        </p:spPr>
      </p:sp>
      <p:sp>
        <p:nvSpPr>
          <p:cNvPr name="AutoShape 4" id="4"/>
          <p:cNvSpPr/>
          <p:nvPr/>
        </p:nvSpPr>
        <p:spPr>
          <a:xfrm>
            <a:off x="2581805" y="5599027"/>
            <a:ext cx="661841" cy="0"/>
          </a:xfrm>
          <a:prstGeom prst="line">
            <a:avLst/>
          </a:prstGeom>
          <a:ln cap="flat" w="19050">
            <a:solidFill>
              <a:srgbClr val="000000"/>
            </a:solidFill>
            <a:prstDash val="solid"/>
            <a:headEnd type="none" len="sm" w="sm"/>
            <a:tailEnd type="none" len="sm" w="sm"/>
          </a:ln>
        </p:spPr>
      </p:sp>
      <p:sp>
        <p:nvSpPr>
          <p:cNvPr name="AutoShape 5" id="5"/>
          <p:cNvSpPr/>
          <p:nvPr/>
        </p:nvSpPr>
        <p:spPr>
          <a:xfrm>
            <a:off x="2581805" y="5905860"/>
            <a:ext cx="661841" cy="0"/>
          </a:xfrm>
          <a:prstGeom prst="line">
            <a:avLst/>
          </a:prstGeom>
          <a:ln cap="flat" w="19050">
            <a:solidFill>
              <a:srgbClr val="000000"/>
            </a:solidFill>
            <a:prstDash val="solid"/>
            <a:headEnd type="none" len="sm" w="sm"/>
            <a:tailEnd type="none" len="sm" w="sm"/>
          </a:ln>
        </p:spPr>
      </p:sp>
      <p:sp>
        <p:nvSpPr>
          <p:cNvPr name="AutoShape 6" id="6"/>
          <p:cNvSpPr/>
          <p:nvPr/>
        </p:nvSpPr>
        <p:spPr>
          <a:xfrm>
            <a:off x="2581805" y="6390482"/>
            <a:ext cx="661841" cy="0"/>
          </a:xfrm>
          <a:prstGeom prst="line">
            <a:avLst/>
          </a:prstGeom>
          <a:ln cap="flat" w="19050">
            <a:solidFill>
              <a:srgbClr val="000000"/>
            </a:solidFill>
            <a:prstDash val="solid"/>
            <a:headEnd type="none" len="sm" w="sm"/>
            <a:tailEnd type="none" len="sm" w="sm"/>
          </a:ln>
        </p:spPr>
      </p:sp>
      <p:sp>
        <p:nvSpPr>
          <p:cNvPr name="Freeform 7" id="7"/>
          <p:cNvSpPr/>
          <p:nvPr/>
        </p:nvSpPr>
        <p:spPr>
          <a:xfrm flipH="false" flipV="false" rot="0">
            <a:off x="9579115" y="4488051"/>
            <a:ext cx="6348555" cy="3605135"/>
          </a:xfrm>
          <a:custGeom>
            <a:avLst/>
            <a:gdLst/>
            <a:ahLst/>
            <a:cxnLst/>
            <a:rect r="r" b="b" t="t" l="l"/>
            <a:pathLst>
              <a:path h="3605135" w="6348555">
                <a:moveTo>
                  <a:pt x="0" y="0"/>
                </a:moveTo>
                <a:lnTo>
                  <a:pt x="6348555" y="0"/>
                </a:lnTo>
                <a:lnTo>
                  <a:pt x="6348555" y="3605136"/>
                </a:lnTo>
                <a:lnTo>
                  <a:pt x="0" y="3605136"/>
                </a:lnTo>
                <a:lnTo>
                  <a:pt x="0" y="0"/>
                </a:lnTo>
                <a:close/>
              </a:path>
            </a:pathLst>
          </a:custGeom>
          <a:blipFill>
            <a:blip r:embed="rId3"/>
            <a:stretch>
              <a:fillRect l="0" t="0" r="0" b="0"/>
            </a:stretch>
          </a:blipFill>
        </p:spPr>
      </p:sp>
      <p:sp>
        <p:nvSpPr>
          <p:cNvPr name="AutoShape 8" id="8"/>
          <p:cNvSpPr/>
          <p:nvPr/>
        </p:nvSpPr>
        <p:spPr>
          <a:xfrm>
            <a:off x="14331792" y="6172860"/>
            <a:ext cx="1597887" cy="0"/>
          </a:xfrm>
          <a:prstGeom prst="line">
            <a:avLst/>
          </a:prstGeom>
          <a:ln cap="flat" w="19050">
            <a:solidFill>
              <a:srgbClr val="000000"/>
            </a:solidFill>
            <a:prstDash val="solid"/>
            <a:headEnd type="none" len="sm" w="sm"/>
            <a:tailEnd type="none" len="sm" w="sm"/>
          </a:ln>
        </p:spPr>
      </p:sp>
      <p:sp>
        <p:nvSpPr>
          <p:cNvPr name="AutoShape 9" id="9"/>
          <p:cNvSpPr/>
          <p:nvPr/>
        </p:nvSpPr>
        <p:spPr>
          <a:xfrm flipV="true">
            <a:off x="12642973" y="4889665"/>
            <a:ext cx="3294472" cy="9525"/>
          </a:xfrm>
          <a:prstGeom prst="line">
            <a:avLst/>
          </a:prstGeom>
          <a:ln cap="flat" w="19050">
            <a:solidFill>
              <a:srgbClr val="000000"/>
            </a:solidFill>
            <a:prstDash val="solid"/>
            <a:headEnd type="none" len="sm" w="sm"/>
            <a:tailEnd type="none" len="sm" w="sm"/>
          </a:ln>
        </p:spPr>
      </p:sp>
      <p:grpSp>
        <p:nvGrpSpPr>
          <p:cNvPr name="Group 10" id="10"/>
          <p:cNvGrpSpPr/>
          <p:nvPr/>
        </p:nvGrpSpPr>
        <p:grpSpPr>
          <a:xfrm rot="0">
            <a:off x="5173916" y="3889372"/>
            <a:ext cx="3086100" cy="374038"/>
            <a:chOff x="0" y="0"/>
            <a:chExt cx="812800" cy="98512"/>
          </a:xfrm>
        </p:grpSpPr>
        <p:sp>
          <p:nvSpPr>
            <p:cNvPr name="Freeform 11" id="11"/>
            <p:cNvSpPr/>
            <p:nvPr/>
          </p:nvSpPr>
          <p:spPr>
            <a:xfrm flipH="false" flipV="false" rot="0">
              <a:off x="0" y="0"/>
              <a:ext cx="812800" cy="98512"/>
            </a:xfrm>
            <a:custGeom>
              <a:avLst/>
              <a:gdLst/>
              <a:ahLst/>
              <a:cxnLst/>
              <a:rect r="r" b="b" t="t" l="l"/>
              <a:pathLst>
                <a:path h="98512" w="812800">
                  <a:moveTo>
                    <a:pt x="0" y="0"/>
                  </a:moveTo>
                  <a:lnTo>
                    <a:pt x="812800" y="0"/>
                  </a:lnTo>
                  <a:lnTo>
                    <a:pt x="812800" y="98512"/>
                  </a:lnTo>
                  <a:lnTo>
                    <a:pt x="0" y="98512"/>
                  </a:lnTo>
                  <a:close/>
                </a:path>
              </a:pathLst>
            </a:custGeom>
            <a:solidFill>
              <a:srgbClr val="FFFFFF"/>
            </a:solidFill>
          </p:spPr>
        </p:sp>
        <p:sp>
          <p:nvSpPr>
            <p:cNvPr name="TextBox 12" id="12"/>
            <p:cNvSpPr txBox="true"/>
            <p:nvPr/>
          </p:nvSpPr>
          <p:spPr>
            <a:xfrm>
              <a:off x="0" y="-76200"/>
              <a:ext cx="812800" cy="174712"/>
            </a:xfrm>
            <a:prstGeom prst="rect">
              <a:avLst/>
            </a:prstGeom>
          </p:spPr>
          <p:txBody>
            <a:bodyPr anchor="ctr" rtlCol="false" tIns="50800" lIns="50800" bIns="50800" rIns="50800"/>
            <a:lstStyle/>
            <a:p>
              <a:pPr algn="ctr">
                <a:lnSpc>
                  <a:spcPts val="2591"/>
                </a:lnSpc>
              </a:pPr>
            </a:p>
          </p:txBody>
        </p:sp>
      </p:grpSp>
      <p:grpSp>
        <p:nvGrpSpPr>
          <p:cNvPr name="Group 13" id="13"/>
          <p:cNvGrpSpPr/>
          <p:nvPr/>
        </p:nvGrpSpPr>
        <p:grpSpPr>
          <a:xfrm rot="0">
            <a:off x="6577331" y="3743723"/>
            <a:ext cx="1576081" cy="549739"/>
            <a:chOff x="0" y="0"/>
            <a:chExt cx="2101441" cy="732986"/>
          </a:xfrm>
        </p:grpSpPr>
        <p:sp>
          <p:nvSpPr>
            <p:cNvPr name="Freeform 14" id="14"/>
            <p:cNvSpPr/>
            <p:nvPr/>
          </p:nvSpPr>
          <p:spPr>
            <a:xfrm flipH="false" flipV="false" rot="0">
              <a:off x="0" y="0"/>
              <a:ext cx="2101441" cy="555449"/>
            </a:xfrm>
            <a:custGeom>
              <a:avLst/>
              <a:gdLst/>
              <a:ahLst/>
              <a:cxnLst/>
              <a:rect r="r" b="b" t="t" l="l"/>
              <a:pathLst>
                <a:path h="555449" w="2101441">
                  <a:moveTo>
                    <a:pt x="0" y="0"/>
                  </a:moveTo>
                  <a:lnTo>
                    <a:pt x="2101441" y="0"/>
                  </a:lnTo>
                  <a:lnTo>
                    <a:pt x="2101441" y="555449"/>
                  </a:lnTo>
                  <a:lnTo>
                    <a:pt x="0" y="555449"/>
                  </a:lnTo>
                  <a:lnTo>
                    <a:pt x="0" y="0"/>
                  </a:lnTo>
                  <a:close/>
                </a:path>
              </a:pathLst>
            </a:custGeom>
            <a:blipFill>
              <a:blip r:embed="rId4">
                <a:alphaModFix amt="57000"/>
              </a:blip>
              <a:stretch>
                <a:fillRect l="-1141" t="-7884" r="-919" b="-55448"/>
              </a:stretch>
            </a:blipFill>
          </p:spPr>
        </p:sp>
        <p:sp>
          <p:nvSpPr>
            <p:cNvPr name="TextBox 15" id="15"/>
            <p:cNvSpPr txBox="true"/>
            <p:nvPr/>
          </p:nvSpPr>
          <p:spPr>
            <a:xfrm rot="0">
              <a:off x="0" y="581123"/>
              <a:ext cx="2101441" cy="151863"/>
            </a:xfrm>
            <a:prstGeom prst="rect">
              <a:avLst/>
            </a:prstGeom>
          </p:spPr>
          <p:txBody>
            <a:bodyPr anchor="t" rtlCol="false" tIns="0" lIns="0" bIns="0" rIns="0">
              <a:spAutoFit/>
            </a:bodyPr>
            <a:lstStyle/>
            <a:p>
              <a:pPr algn="ctr">
                <a:lnSpc>
                  <a:spcPts val="882"/>
                </a:lnSpc>
              </a:pPr>
              <a:r>
                <a:rPr lang="en-US" b="true" sz="630" spc="195">
                  <a:solidFill>
                    <a:srgbClr val="000000"/>
                  </a:solidFill>
                  <a:latin typeface="Avenir Bold"/>
                  <a:ea typeface="Avenir Bold"/>
                  <a:cs typeface="Avenir Bold"/>
                  <a:sym typeface="Avenir Bold"/>
                </a:rPr>
                <a:t>ENABLING</a:t>
              </a:r>
              <a:r>
                <a:rPr lang="en-US" sz="630" spc="195">
                  <a:solidFill>
                    <a:srgbClr val="000000"/>
                  </a:solidFill>
                  <a:latin typeface="Avenir Light"/>
                  <a:ea typeface="Avenir Light"/>
                  <a:cs typeface="Avenir Light"/>
                  <a:sym typeface="Avenir Light"/>
                </a:rPr>
                <a:t> TECHNOLOGIES</a:t>
              </a:r>
            </a:p>
          </p:txBody>
        </p:sp>
      </p:grpSp>
      <p:sp>
        <p:nvSpPr>
          <p:cNvPr name="TextBox 16" id="16"/>
          <p:cNvSpPr txBox="true"/>
          <p:nvPr/>
        </p:nvSpPr>
        <p:spPr>
          <a:xfrm rot="0">
            <a:off x="704868" y="3837767"/>
            <a:ext cx="1620749" cy="294976"/>
          </a:xfrm>
          <a:prstGeom prst="rect">
            <a:avLst/>
          </a:prstGeom>
        </p:spPr>
        <p:txBody>
          <a:bodyPr anchor="t" rtlCol="false" tIns="0" lIns="0" bIns="0" rIns="0">
            <a:spAutoFit/>
          </a:bodyPr>
          <a:lstStyle/>
          <a:p>
            <a:pPr algn="r">
              <a:lnSpc>
                <a:spcPts val="2239"/>
              </a:lnSpc>
            </a:pPr>
            <a:r>
              <a:rPr lang="en-US" sz="1599">
                <a:solidFill>
                  <a:srgbClr val="373939"/>
                </a:solidFill>
                <a:latin typeface="Avenir"/>
                <a:ea typeface="Avenir"/>
                <a:cs typeface="Avenir"/>
                <a:sym typeface="Avenir"/>
              </a:rPr>
              <a:t>Avenir “Book”</a:t>
            </a:r>
          </a:p>
        </p:txBody>
      </p:sp>
      <p:sp>
        <p:nvSpPr>
          <p:cNvPr name="TextBox 17" id="17"/>
          <p:cNvSpPr txBox="true"/>
          <p:nvPr/>
        </p:nvSpPr>
        <p:spPr>
          <a:xfrm rot="0">
            <a:off x="1728113" y="1258733"/>
            <a:ext cx="8869711" cy="1908239"/>
          </a:xfrm>
          <a:prstGeom prst="rect">
            <a:avLst/>
          </a:prstGeom>
        </p:spPr>
        <p:txBody>
          <a:bodyPr anchor="t" rtlCol="false" tIns="0" lIns="0" bIns="0" rIns="0">
            <a:spAutoFit/>
          </a:bodyPr>
          <a:lstStyle/>
          <a:p>
            <a:pPr algn="l">
              <a:lnSpc>
                <a:spcPts val="7159"/>
              </a:lnSpc>
            </a:pPr>
            <a:r>
              <a:rPr lang="en-US" b="true" sz="5550">
                <a:solidFill>
                  <a:srgbClr val="373939"/>
                </a:solidFill>
                <a:latin typeface="Avenir Bold"/>
                <a:ea typeface="Avenir Bold"/>
                <a:cs typeface="Avenir Bold"/>
                <a:sym typeface="Avenir Bold"/>
                <a:hlinkClick r:id="rId5" tooltip="https://enablingtechcorp.sharepoint.com/:f:/t/Marketing/EiUFumgoGEBHpoPQg78ZckMBIYyKbfvMhHQ12s7SwAM8sg?e=bgTUGA"/>
              </a:rPr>
              <a:t>Word Documents and PowerPoint Presentations</a:t>
            </a:r>
          </a:p>
        </p:txBody>
      </p:sp>
      <p:sp>
        <p:nvSpPr>
          <p:cNvPr name="TextBox 18" id="18"/>
          <p:cNvSpPr txBox="true"/>
          <p:nvPr/>
        </p:nvSpPr>
        <p:spPr>
          <a:xfrm rot="0">
            <a:off x="925750" y="5443533"/>
            <a:ext cx="1497630" cy="294976"/>
          </a:xfrm>
          <a:prstGeom prst="rect">
            <a:avLst/>
          </a:prstGeom>
        </p:spPr>
        <p:txBody>
          <a:bodyPr anchor="t" rtlCol="false" tIns="0" lIns="0" bIns="0" rIns="0">
            <a:spAutoFit/>
          </a:bodyPr>
          <a:lstStyle/>
          <a:p>
            <a:pPr algn="r">
              <a:lnSpc>
                <a:spcPts val="2239"/>
              </a:lnSpc>
            </a:pPr>
            <a:r>
              <a:rPr lang="en-US" sz="1599" b="true">
                <a:solidFill>
                  <a:srgbClr val="373939"/>
                </a:solidFill>
                <a:latin typeface="Avenir Bold"/>
                <a:ea typeface="Avenir Bold"/>
                <a:cs typeface="Avenir Bold"/>
                <a:sym typeface="Avenir Bold"/>
              </a:rPr>
              <a:t>Avenir “Black” </a:t>
            </a:r>
          </a:p>
        </p:txBody>
      </p:sp>
      <p:sp>
        <p:nvSpPr>
          <p:cNvPr name="TextBox 19" id="19"/>
          <p:cNvSpPr txBox="true"/>
          <p:nvPr/>
        </p:nvSpPr>
        <p:spPr>
          <a:xfrm rot="0">
            <a:off x="730510" y="6223944"/>
            <a:ext cx="1611224" cy="294976"/>
          </a:xfrm>
          <a:prstGeom prst="rect">
            <a:avLst/>
          </a:prstGeom>
        </p:spPr>
        <p:txBody>
          <a:bodyPr anchor="t" rtlCol="false" tIns="0" lIns="0" bIns="0" rIns="0">
            <a:spAutoFit/>
          </a:bodyPr>
          <a:lstStyle/>
          <a:p>
            <a:pPr algn="r">
              <a:lnSpc>
                <a:spcPts val="2239"/>
              </a:lnSpc>
            </a:pPr>
            <a:r>
              <a:rPr lang="en-US" sz="1599">
                <a:solidFill>
                  <a:srgbClr val="373939"/>
                </a:solidFill>
                <a:latin typeface="Avenir"/>
                <a:ea typeface="Avenir"/>
                <a:cs typeface="Avenir"/>
                <a:sym typeface="Avenir"/>
              </a:rPr>
              <a:t>Avenir “Book”</a:t>
            </a:r>
          </a:p>
        </p:txBody>
      </p:sp>
      <p:sp>
        <p:nvSpPr>
          <p:cNvPr name="TextBox 20" id="20"/>
          <p:cNvSpPr txBox="true"/>
          <p:nvPr/>
        </p:nvSpPr>
        <p:spPr>
          <a:xfrm rot="0">
            <a:off x="864190" y="5769416"/>
            <a:ext cx="1477544" cy="294976"/>
          </a:xfrm>
          <a:prstGeom prst="rect">
            <a:avLst/>
          </a:prstGeom>
        </p:spPr>
        <p:txBody>
          <a:bodyPr anchor="t" rtlCol="false" tIns="0" lIns="0" bIns="0" rIns="0">
            <a:spAutoFit/>
          </a:bodyPr>
          <a:lstStyle/>
          <a:p>
            <a:pPr algn="r">
              <a:lnSpc>
                <a:spcPts val="2239"/>
              </a:lnSpc>
            </a:pPr>
            <a:r>
              <a:rPr lang="en-US" sz="1599" b="true">
                <a:solidFill>
                  <a:srgbClr val="373939"/>
                </a:solidFill>
                <a:latin typeface="Avenir Bold"/>
                <a:ea typeface="Avenir Bold"/>
                <a:cs typeface="Avenir Bold"/>
                <a:sym typeface="Avenir Bold"/>
              </a:rPr>
              <a:t>Avenir “Heavy”</a:t>
            </a:r>
          </a:p>
        </p:txBody>
      </p:sp>
      <p:sp>
        <p:nvSpPr>
          <p:cNvPr name="TextBox 21" id="21"/>
          <p:cNvSpPr txBox="true"/>
          <p:nvPr/>
        </p:nvSpPr>
        <p:spPr>
          <a:xfrm rot="0">
            <a:off x="16113148" y="5988425"/>
            <a:ext cx="1430007" cy="302194"/>
          </a:xfrm>
          <a:prstGeom prst="rect">
            <a:avLst/>
          </a:prstGeom>
        </p:spPr>
        <p:txBody>
          <a:bodyPr anchor="t" rtlCol="false" tIns="0" lIns="0" bIns="0" rIns="0">
            <a:spAutoFit/>
          </a:bodyPr>
          <a:lstStyle/>
          <a:p>
            <a:pPr algn="l">
              <a:lnSpc>
                <a:spcPts val="2239"/>
              </a:lnSpc>
            </a:pPr>
            <a:r>
              <a:rPr lang="en-US" sz="1599">
                <a:solidFill>
                  <a:srgbClr val="373939"/>
                </a:solidFill>
                <a:latin typeface="Avenir"/>
                <a:ea typeface="Avenir"/>
                <a:cs typeface="Avenir"/>
                <a:sym typeface="Avenir"/>
              </a:rPr>
              <a:t>Avenir “Book”</a:t>
            </a:r>
          </a:p>
        </p:txBody>
      </p:sp>
      <p:sp>
        <p:nvSpPr>
          <p:cNvPr name="TextBox 22" id="22"/>
          <p:cNvSpPr txBox="true"/>
          <p:nvPr/>
        </p:nvSpPr>
        <p:spPr>
          <a:xfrm rot="0">
            <a:off x="16047182" y="4709993"/>
            <a:ext cx="2240818" cy="302194"/>
          </a:xfrm>
          <a:prstGeom prst="rect">
            <a:avLst/>
          </a:prstGeom>
        </p:spPr>
        <p:txBody>
          <a:bodyPr anchor="t" rtlCol="false" tIns="0" lIns="0" bIns="0" rIns="0">
            <a:spAutoFit/>
          </a:bodyPr>
          <a:lstStyle/>
          <a:p>
            <a:pPr algn="l">
              <a:lnSpc>
                <a:spcPts val="2239"/>
              </a:lnSpc>
            </a:pPr>
            <a:r>
              <a:rPr lang="en-US" sz="1599" b="true">
                <a:solidFill>
                  <a:srgbClr val="373939"/>
                </a:solidFill>
                <a:latin typeface="Avenir Bold"/>
                <a:ea typeface="Avenir Bold"/>
                <a:cs typeface="Avenir Bold"/>
                <a:sym typeface="Avenir Bold"/>
              </a:rPr>
              <a:t>Avenir “Heavy”</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5400000">
            <a:off x="5924550" y="5138738"/>
            <a:ext cx="8229600" cy="0"/>
          </a:xfrm>
          <a:prstGeom prst="line">
            <a:avLst/>
          </a:prstGeom>
          <a:ln cap="flat" w="9525">
            <a:solidFill>
              <a:srgbClr val="C6BBB0"/>
            </a:solidFill>
            <a:prstDash val="solid"/>
            <a:headEnd type="none" len="sm" w="sm"/>
            <a:tailEnd type="none" len="sm" w="sm"/>
          </a:ln>
        </p:spPr>
      </p:sp>
      <p:sp>
        <p:nvSpPr>
          <p:cNvPr name="TextBox 3" id="3"/>
          <p:cNvSpPr txBox="true"/>
          <p:nvPr/>
        </p:nvSpPr>
        <p:spPr>
          <a:xfrm rot="0">
            <a:off x="1638300" y="3193439"/>
            <a:ext cx="5012477" cy="2484545"/>
          </a:xfrm>
          <a:prstGeom prst="rect">
            <a:avLst/>
          </a:prstGeom>
        </p:spPr>
        <p:txBody>
          <a:bodyPr anchor="t" rtlCol="false" tIns="0" lIns="0" bIns="0" rIns="0">
            <a:spAutoFit/>
          </a:bodyPr>
          <a:lstStyle/>
          <a:p>
            <a:pPr algn="l">
              <a:lnSpc>
                <a:spcPts val="8792"/>
              </a:lnSpc>
            </a:pPr>
            <a:r>
              <a:rPr lang="en-US" sz="9255" b="true">
                <a:solidFill>
                  <a:srgbClr val="373939"/>
                </a:solidFill>
                <a:latin typeface="Avenir Bold"/>
                <a:ea typeface="Avenir Bold"/>
                <a:cs typeface="Avenir Bold"/>
                <a:sym typeface="Avenir Bold"/>
                <a:hlinkClick r:id="rId2" tooltip="https://enablingtechcorp.sharepoint.com/:f:/t/Marketing/EvS-Q8kslFhJoGQSHuw31tcBaG9Alfqt4TFiTMmexFexaA?e=Vp1ViN"/>
              </a:rPr>
              <a:t>Primary</a:t>
            </a:r>
          </a:p>
          <a:p>
            <a:pPr algn="l">
              <a:lnSpc>
                <a:spcPts val="8792"/>
              </a:lnSpc>
            </a:pPr>
            <a:r>
              <a:rPr lang="en-US" sz="9255" b="true">
                <a:solidFill>
                  <a:srgbClr val="373939"/>
                </a:solidFill>
                <a:latin typeface="Avenir Bold"/>
                <a:ea typeface="Avenir Bold"/>
                <a:cs typeface="Avenir Bold"/>
                <a:sym typeface="Avenir Bold"/>
                <a:hlinkClick r:id="rId3" tooltip="https://enablingtechcorp.sharepoint.com/:f:/t/Marketing/EvS-Q8kslFhJoGQSHuw31tcBaG9Alfqt4TFiTMmexFexaA?e=Vp1ViN"/>
              </a:rPr>
              <a:t>Logo</a:t>
            </a:r>
          </a:p>
        </p:txBody>
      </p:sp>
      <p:sp>
        <p:nvSpPr>
          <p:cNvPr name="TextBox 4" id="4"/>
          <p:cNvSpPr txBox="true"/>
          <p:nvPr/>
        </p:nvSpPr>
        <p:spPr>
          <a:xfrm rot="0">
            <a:off x="1028700" y="971550"/>
            <a:ext cx="4705915" cy="358176"/>
          </a:xfrm>
          <a:prstGeom prst="rect">
            <a:avLst/>
          </a:prstGeom>
        </p:spPr>
        <p:txBody>
          <a:bodyPr anchor="t" rtlCol="false" tIns="0" lIns="0" bIns="0" rIns="0">
            <a:spAutoFit/>
          </a:bodyPr>
          <a:lstStyle/>
          <a:p>
            <a:pPr algn="l">
              <a:lnSpc>
                <a:spcPts val="2575"/>
              </a:lnSpc>
            </a:pPr>
            <a:r>
              <a:rPr lang="en-US" sz="1996" spc="321">
                <a:solidFill>
                  <a:srgbClr val="373939"/>
                </a:solidFill>
                <a:latin typeface="Avenir Light"/>
                <a:ea typeface="Avenir Light"/>
                <a:cs typeface="Avenir Light"/>
                <a:sym typeface="Avenir Light"/>
              </a:rPr>
              <a:t>BRAND LOGO</a:t>
            </a:r>
          </a:p>
        </p:txBody>
      </p:sp>
      <p:sp>
        <p:nvSpPr>
          <p:cNvPr name="TextBox 5" id="5"/>
          <p:cNvSpPr txBox="true"/>
          <p:nvPr/>
        </p:nvSpPr>
        <p:spPr>
          <a:xfrm rot="0">
            <a:off x="1638300" y="6138901"/>
            <a:ext cx="7065360" cy="1741417"/>
          </a:xfrm>
          <a:prstGeom prst="rect">
            <a:avLst/>
          </a:prstGeom>
        </p:spPr>
        <p:txBody>
          <a:bodyPr anchor="t" rtlCol="false" tIns="0" lIns="0" bIns="0" rIns="0">
            <a:spAutoFit/>
          </a:bodyPr>
          <a:lstStyle/>
          <a:p>
            <a:pPr algn="l">
              <a:lnSpc>
                <a:spcPts val="3440"/>
              </a:lnSpc>
            </a:pPr>
            <a:r>
              <a:rPr lang="en-US" sz="2293">
                <a:solidFill>
                  <a:srgbClr val="373939"/>
                </a:solidFill>
                <a:latin typeface="Avenir"/>
                <a:ea typeface="Avenir"/>
                <a:cs typeface="Avenir"/>
                <a:sym typeface="Avenir"/>
              </a:rPr>
              <a:t>This is our core logo. You can use this logo on any company materials. We also have different logo variations of brand colors, depending on the background color being used. </a:t>
            </a:r>
          </a:p>
        </p:txBody>
      </p:sp>
      <p:grpSp>
        <p:nvGrpSpPr>
          <p:cNvPr name="Group 6" id="6"/>
          <p:cNvGrpSpPr/>
          <p:nvPr/>
        </p:nvGrpSpPr>
        <p:grpSpPr>
          <a:xfrm rot="0">
            <a:off x="11591098" y="4154961"/>
            <a:ext cx="5668202" cy="1977078"/>
            <a:chOff x="0" y="0"/>
            <a:chExt cx="7557603" cy="2636104"/>
          </a:xfrm>
        </p:grpSpPr>
        <p:sp>
          <p:nvSpPr>
            <p:cNvPr name="Freeform 7" id="7"/>
            <p:cNvSpPr/>
            <p:nvPr/>
          </p:nvSpPr>
          <p:spPr>
            <a:xfrm flipH="false" flipV="false" rot="0">
              <a:off x="0" y="0"/>
              <a:ext cx="7557603" cy="1997613"/>
            </a:xfrm>
            <a:custGeom>
              <a:avLst/>
              <a:gdLst/>
              <a:ahLst/>
              <a:cxnLst/>
              <a:rect r="r" b="b" t="t" l="l"/>
              <a:pathLst>
                <a:path h="1997613" w="7557603">
                  <a:moveTo>
                    <a:pt x="0" y="0"/>
                  </a:moveTo>
                  <a:lnTo>
                    <a:pt x="7557603" y="0"/>
                  </a:lnTo>
                  <a:lnTo>
                    <a:pt x="7557603" y="1997613"/>
                  </a:lnTo>
                  <a:lnTo>
                    <a:pt x="0" y="1997613"/>
                  </a:lnTo>
                  <a:lnTo>
                    <a:pt x="0" y="0"/>
                  </a:lnTo>
                  <a:close/>
                </a:path>
              </a:pathLst>
            </a:custGeom>
            <a:blipFill>
              <a:blip r:embed="rId4"/>
              <a:stretch>
                <a:fillRect l="-1141" t="-7884" r="-919" b="-55448"/>
              </a:stretch>
            </a:blipFill>
          </p:spPr>
        </p:sp>
        <p:sp>
          <p:nvSpPr>
            <p:cNvPr name="TextBox 8" id="8"/>
            <p:cNvSpPr txBox="true"/>
            <p:nvPr/>
          </p:nvSpPr>
          <p:spPr>
            <a:xfrm rot="0">
              <a:off x="0" y="2106989"/>
              <a:ext cx="7557603" cy="529115"/>
            </a:xfrm>
            <a:prstGeom prst="rect">
              <a:avLst/>
            </a:prstGeom>
          </p:spPr>
          <p:txBody>
            <a:bodyPr anchor="t" rtlCol="false" tIns="0" lIns="0" bIns="0" rIns="0">
              <a:spAutoFit/>
            </a:bodyPr>
            <a:lstStyle/>
            <a:p>
              <a:pPr algn="ctr">
                <a:lnSpc>
                  <a:spcPts val="3173"/>
                </a:lnSpc>
              </a:pPr>
              <a:r>
                <a:rPr lang="en-US" b="true" sz="2267" spc="702">
                  <a:solidFill>
                    <a:srgbClr val="000000"/>
                  </a:solidFill>
                  <a:latin typeface="Avenir Bold"/>
                  <a:ea typeface="Avenir Bold"/>
                  <a:cs typeface="Avenir Bold"/>
                  <a:sym typeface="Avenir Bold"/>
                </a:rPr>
                <a:t>ENABLING</a:t>
              </a:r>
              <a:r>
                <a:rPr lang="en-US" sz="2267" spc="702">
                  <a:solidFill>
                    <a:srgbClr val="000000"/>
                  </a:solidFill>
                  <a:latin typeface="Avenir Light"/>
                  <a:ea typeface="Avenir Light"/>
                  <a:cs typeface="Avenir Light"/>
                  <a:sym typeface="Avenir Light"/>
                </a:rPr>
                <a:t> TECHNOLOGIES</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5751849"/>
            <a:chOff x="0" y="0"/>
            <a:chExt cx="4816593" cy="1514890"/>
          </a:xfrm>
        </p:grpSpPr>
        <p:sp>
          <p:nvSpPr>
            <p:cNvPr name="Freeform 3" id="3"/>
            <p:cNvSpPr/>
            <p:nvPr/>
          </p:nvSpPr>
          <p:spPr>
            <a:xfrm flipH="false" flipV="false" rot="0">
              <a:off x="0" y="0"/>
              <a:ext cx="4816592" cy="1514890"/>
            </a:xfrm>
            <a:custGeom>
              <a:avLst/>
              <a:gdLst/>
              <a:ahLst/>
              <a:cxnLst/>
              <a:rect r="r" b="b" t="t" l="l"/>
              <a:pathLst>
                <a:path h="1514890" w="4816592">
                  <a:moveTo>
                    <a:pt x="0" y="0"/>
                  </a:moveTo>
                  <a:lnTo>
                    <a:pt x="4816592" y="0"/>
                  </a:lnTo>
                  <a:lnTo>
                    <a:pt x="4816592" y="1514890"/>
                  </a:lnTo>
                  <a:lnTo>
                    <a:pt x="0" y="1514890"/>
                  </a:lnTo>
                  <a:close/>
                </a:path>
              </a:pathLst>
            </a:custGeom>
            <a:solidFill>
              <a:srgbClr val="090909"/>
            </a:solidFill>
          </p:spPr>
        </p:sp>
        <p:sp>
          <p:nvSpPr>
            <p:cNvPr name="TextBox 4" id="4"/>
            <p:cNvSpPr txBox="true"/>
            <p:nvPr/>
          </p:nvSpPr>
          <p:spPr>
            <a:xfrm>
              <a:off x="0" y="-66675"/>
              <a:ext cx="4816593" cy="1581565"/>
            </a:xfrm>
            <a:prstGeom prst="rect">
              <a:avLst/>
            </a:prstGeom>
          </p:spPr>
          <p:txBody>
            <a:bodyPr anchor="ctr" rtlCol="false" tIns="50800" lIns="50800" bIns="50800" rIns="50800"/>
            <a:lstStyle/>
            <a:p>
              <a:pPr algn="ctr">
                <a:lnSpc>
                  <a:spcPts val="3091"/>
                </a:lnSpc>
              </a:pPr>
            </a:p>
          </p:txBody>
        </p:sp>
      </p:grpSp>
      <p:sp>
        <p:nvSpPr>
          <p:cNvPr name="TextBox 5" id="5"/>
          <p:cNvSpPr txBox="true"/>
          <p:nvPr/>
        </p:nvSpPr>
        <p:spPr>
          <a:xfrm rot="0">
            <a:off x="6800568" y="971550"/>
            <a:ext cx="4705915" cy="348090"/>
          </a:xfrm>
          <a:prstGeom prst="rect">
            <a:avLst/>
          </a:prstGeom>
        </p:spPr>
        <p:txBody>
          <a:bodyPr anchor="t" rtlCol="false" tIns="0" lIns="0" bIns="0" rIns="0">
            <a:spAutoFit/>
          </a:bodyPr>
          <a:lstStyle/>
          <a:p>
            <a:pPr algn="ctr">
              <a:lnSpc>
                <a:spcPts val="2575"/>
              </a:lnSpc>
            </a:pPr>
            <a:r>
              <a:rPr lang="en-US" b="true" sz="1996" spc="321">
                <a:solidFill>
                  <a:srgbClr val="FFFFFF"/>
                </a:solidFill>
                <a:latin typeface="Avenir Bold"/>
                <a:ea typeface="Avenir Bold"/>
                <a:cs typeface="Avenir Bold"/>
                <a:sym typeface="Avenir Bold"/>
                <a:hlinkClick r:id="rId2" tooltip="https://enablingtechcorp.sharepoint.com/:f:/t/Marketing/EvS-Q8kslFhJoGQSHuw31tcBaG9Alfqt4TFiTMmexFexaA?e=5BzCnF"/>
              </a:rPr>
              <a:t>LOGO VARIATIONS</a:t>
            </a:r>
          </a:p>
        </p:txBody>
      </p:sp>
      <p:grpSp>
        <p:nvGrpSpPr>
          <p:cNvPr name="Group 6" id="6"/>
          <p:cNvGrpSpPr/>
          <p:nvPr/>
        </p:nvGrpSpPr>
        <p:grpSpPr>
          <a:xfrm rot="0">
            <a:off x="10593966" y="2573624"/>
            <a:ext cx="5621596" cy="1952591"/>
            <a:chOff x="0" y="0"/>
            <a:chExt cx="7495461" cy="2603455"/>
          </a:xfrm>
        </p:grpSpPr>
        <p:sp>
          <p:nvSpPr>
            <p:cNvPr name="TextBox 7" id="7"/>
            <p:cNvSpPr txBox="true"/>
            <p:nvPr/>
          </p:nvSpPr>
          <p:spPr>
            <a:xfrm rot="0">
              <a:off x="0" y="2068460"/>
              <a:ext cx="7495461" cy="534995"/>
            </a:xfrm>
            <a:prstGeom prst="rect">
              <a:avLst/>
            </a:prstGeom>
          </p:spPr>
          <p:txBody>
            <a:bodyPr anchor="t" rtlCol="false" tIns="0" lIns="0" bIns="0" rIns="0">
              <a:spAutoFit/>
            </a:bodyPr>
            <a:lstStyle/>
            <a:p>
              <a:pPr algn="ctr">
                <a:lnSpc>
                  <a:spcPts val="3147"/>
                </a:lnSpc>
              </a:pPr>
              <a:r>
                <a:rPr lang="en-US" b="true" sz="2248" spc="697">
                  <a:solidFill>
                    <a:srgbClr val="FFFFFF"/>
                  </a:solidFill>
                  <a:latin typeface="Avenir Bold"/>
                  <a:ea typeface="Avenir Bold"/>
                  <a:cs typeface="Avenir Bold"/>
                  <a:sym typeface="Avenir Bold"/>
                </a:rPr>
                <a:t>ENABLING</a:t>
              </a:r>
              <a:r>
                <a:rPr lang="en-US" sz="2248" spc="697">
                  <a:solidFill>
                    <a:srgbClr val="FFFFFF"/>
                  </a:solidFill>
                  <a:latin typeface="Avenir Light"/>
                  <a:ea typeface="Avenir Light"/>
                  <a:cs typeface="Avenir Light"/>
                  <a:sym typeface="Avenir Light"/>
                </a:rPr>
                <a:t> TECHNOLOGIES</a:t>
              </a:r>
            </a:p>
          </p:txBody>
        </p:sp>
        <p:sp>
          <p:nvSpPr>
            <p:cNvPr name="Freeform 8" id="8"/>
            <p:cNvSpPr/>
            <p:nvPr/>
          </p:nvSpPr>
          <p:spPr>
            <a:xfrm flipH="false" flipV="false" rot="0">
              <a:off x="0" y="0"/>
              <a:ext cx="7495461" cy="1948820"/>
            </a:xfrm>
            <a:custGeom>
              <a:avLst/>
              <a:gdLst/>
              <a:ahLst/>
              <a:cxnLst/>
              <a:rect r="r" b="b" t="t" l="l"/>
              <a:pathLst>
                <a:path h="1948820" w="7495461">
                  <a:moveTo>
                    <a:pt x="0" y="0"/>
                  </a:moveTo>
                  <a:lnTo>
                    <a:pt x="7495461" y="0"/>
                  </a:lnTo>
                  <a:lnTo>
                    <a:pt x="7495461" y="1948820"/>
                  </a:lnTo>
                  <a:lnTo>
                    <a:pt x="0" y="1948820"/>
                  </a:lnTo>
                  <a:lnTo>
                    <a:pt x="0" y="0"/>
                  </a:lnTo>
                  <a:close/>
                </a:path>
              </a:pathLst>
            </a:custGeom>
            <a:blipFill>
              <a:blip r:embed="rId3"/>
              <a:stretch>
                <a:fillRect l="0" t="0" r="0" b="0"/>
              </a:stretch>
            </a:blipFill>
          </p:spPr>
        </p:sp>
      </p:grpSp>
      <p:grpSp>
        <p:nvGrpSpPr>
          <p:cNvPr name="Group 9" id="9"/>
          <p:cNvGrpSpPr/>
          <p:nvPr/>
        </p:nvGrpSpPr>
        <p:grpSpPr>
          <a:xfrm rot="0">
            <a:off x="1612590" y="7009149"/>
            <a:ext cx="5668202" cy="1977078"/>
            <a:chOff x="0" y="0"/>
            <a:chExt cx="7557603" cy="2636104"/>
          </a:xfrm>
        </p:grpSpPr>
        <p:sp>
          <p:nvSpPr>
            <p:cNvPr name="Freeform 10" id="10"/>
            <p:cNvSpPr/>
            <p:nvPr/>
          </p:nvSpPr>
          <p:spPr>
            <a:xfrm flipH="false" flipV="false" rot="0">
              <a:off x="0" y="0"/>
              <a:ext cx="7557603" cy="1997613"/>
            </a:xfrm>
            <a:custGeom>
              <a:avLst/>
              <a:gdLst/>
              <a:ahLst/>
              <a:cxnLst/>
              <a:rect r="r" b="b" t="t" l="l"/>
              <a:pathLst>
                <a:path h="1997613" w="7557603">
                  <a:moveTo>
                    <a:pt x="0" y="0"/>
                  </a:moveTo>
                  <a:lnTo>
                    <a:pt x="7557603" y="0"/>
                  </a:lnTo>
                  <a:lnTo>
                    <a:pt x="7557603" y="1997613"/>
                  </a:lnTo>
                  <a:lnTo>
                    <a:pt x="0" y="1997613"/>
                  </a:lnTo>
                  <a:lnTo>
                    <a:pt x="0" y="0"/>
                  </a:lnTo>
                  <a:close/>
                </a:path>
              </a:pathLst>
            </a:custGeom>
            <a:blipFill>
              <a:blip r:embed="rId4"/>
              <a:stretch>
                <a:fillRect l="-1141" t="-7884" r="-919" b="-55448"/>
              </a:stretch>
            </a:blipFill>
          </p:spPr>
        </p:sp>
        <p:sp>
          <p:nvSpPr>
            <p:cNvPr name="TextBox 11" id="11"/>
            <p:cNvSpPr txBox="true"/>
            <p:nvPr/>
          </p:nvSpPr>
          <p:spPr>
            <a:xfrm rot="0">
              <a:off x="0" y="2106989"/>
              <a:ext cx="7557603" cy="529115"/>
            </a:xfrm>
            <a:prstGeom prst="rect">
              <a:avLst/>
            </a:prstGeom>
          </p:spPr>
          <p:txBody>
            <a:bodyPr anchor="t" rtlCol="false" tIns="0" lIns="0" bIns="0" rIns="0">
              <a:spAutoFit/>
            </a:bodyPr>
            <a:lstStyle/>
            <a:p>
              <a:pPr algn="ctr">
                <a:lnSpc>
                  <a:spcPts val="3173"/>
                </a:lnSpc>
              </a:pPr>
              <a:r>
                <a:rPr lang="en-US" b="true" sz="2267" spc="702">
                  <a:solidFill>
                    <a:srgbClr val="000000"/>
                  </a:solidFill>
                  <a:latin typeface="Avenir Bold"/>
                  <a:ea typeface="Avenir Bold"/>
                  <a:cs typeface="Avenir Bold"/>
                  <a:sym typeface="Avenir Bold"/>
                </a:rPr>
                <a:t>ENABLING</a:t>
              </a:r>
              <a:r>
                <a:rPr lang="en-US" sz="2267" spc="702">
                  <a:solidFill>
                    <a:srgbClr val="000000"/>
                  </a:solidFill>
                  <a:latin typeface="Avenir Light"/>
                  <a:ea typeface="Avenir Light"/>
                  <a:cs typeface="Avenir Light"/>
                  <a:sym typeface="Avenir Light"/>
                </a:rPr>
                <a:t> TECHNOLOGIES</a:t>
              </a:r>
            </a:p>
          </p:txBody>
        </p:sp>
      </p:grpSp>
      <p:grpSp>
        <p:nvGrpSpPr>
          <p:cNvPr name="Group 12" id="12"/>
          <p:cNvGrpSpPr/>
          <p:nvPr/>
        </p:nvGrpSpPr>
        <p:grpSpPr>
          <a:xfrm rot="0">
            <a:off x="10593966" y="7009149"/>
            <a:ext cx="5734877" cy="1986510"/>
            <a:chOff x="0" y="0"/>
            <a:chExt cx="7646503" cy="2648680"/>
          </a:xfrm>
        </p:grpSpPr>
        <p:sp>
          <p:nvSpPr>
            <p:cNvPr name="Freeform 13" id="13"/>
            <p:cNvSpPr/>
            <p:nvPr/>
          </p:nvSpPr>
          <p:spPr>
            <a:xfrm flipH="false" flipV="false" rot="0">
              <a:off x="0" y="0"/>
              <a:ext cx="7646503" cy="2030289"/>
            </a:xfrm>
            <a:custGeom>
              <a:avLst/>
              <a:gdLst/>
              <a:ahLst/>
              <a:cxnLst/>
              <a:rect r="r" b="b" t="t" l="l"/>
              <a:pathLst>
                <a:path h="2030289" w="7646503">
                  <a:moveTo>
                    <a:pt x="0" y="0"/>
                  </a:moveTo>
                  <a:lnTo>
                    <a:pt x="7646503" y="0"/>
                  </a:lnTo>
                  <a:lnTo>
                    <a:pt x="7646503" y="2030289"/>
                  </a:lnTo>
                  <a:lnTo>
                    <a:pt x="0" y="2030289"/>
                  </a:lnTo>
                  <a:lnTo>
                    <a:pt x="0" y="0"/>
                  </a:lnTo>
                  <a:close/>
                </a:path>
              </a:pathLst>
            </a:custGeom>
            <a:blipFill>
              <a:blip r:embed="rId5"/>
              <a:stretch>
                <a:fillRect l="-4305" t="-11846" r="-4266" b="-11846"/>
              </a:stretch>
            </a:blipFill>
          </p:spPr>
        </p:sp>
        <p:sp>
          <p:nvSpPr>
            <p:cNvPr name="TextBox 14" id="14"/>
            <p:cNvSpPr txBox="true"/>
            <p:nvPr/>
          </p:nvSpPr>
          <p:spPr>
            <a:xfrm rot="0">
              <a:off x="0" y="2104824"/>
              <a:ext cx="7646503" cy="543856"/>
            </a:xfrm>
            <a:prstGeom prst="rect">
              <a:avLst/>
            </a:prstGeom>
          </p:spPr>
          <p:txBody>
            <a:bodyPr anchor="t" rtlCol="false" tIns="0" lIns="0" bIns="0" rIns="0">
              <a:spAutoFit/>
            </a:bodyPr>
            <a:lstStyle/>
            <a:p>
              <a:pPr algn="ctr">
                <a:lnSpc>
                  <a:spcPts val="3211"/>
                </a:lnSpc>
              </a:pPr>
              <a:r>
                <a:rPr lang="en-US" b="true" sz="2293" spc="711">
                  <a:solidFill>
                    <a:srgbClr val="000000"/>
                  </a:solidFill>
                  <a:latin typeface="Avenir Bold"/>
                  <a:ea typeface="Avenir Bold"/>
                  <a:cs typeface="Avenir Bold"/>
                  <a:sym typeface="Avenir Bold"/>
                </a:rPr>
                <a:t>ENABLING</a:t>
              </a:r>
              <a:r>
                <a:rPr lang="en-US" sz="2293" spc="711">
                  <a:solidFill>
                    <a:srgbClr val="000000"/>
                  </a:solidFill>
                  <a:latin typeface="Avenir Light"/>
                  <a:ea typeface="Avenir Light"/>
                  <a:cs typeface="Avenir Light"/>
                  <a:sym typeface="Avenir Light"/>
                </a:rPr>
                <a:t> TECHNOLOGIES</a:t>
              </a:r>
            </a:p>
          </p:txBody>
        </p:sp>
      </p:grpSp>
      <p:grpSp>
        <p:nvGrpSpPr>
          <p:cNvPr name="Group 15" id="15"/>
          <p:cNvGrpSpPr/>
          <p:nvPr/>
        </p:nvGrpSpPr>
        <p:grpSpPr>
          <a:xfrm rot="0">
            <a:off x="1612590" y="2577496"/>
            <a:ext cx="5621596" cy="1948719"/>
            <a:chOff x="0" y="0"/>
            <a:chExt cx="7495461" cy="2598293"/>
          </a:xfrm>
        </p:grpSpPr>
        <p:sp>
          <p:nvSpPr>
            <p:cNvPr name="TextBox 16" id="16"/>
            <p:cNvSpPr txBox="true"/>
            <p:nvPr/>
          </p:nvSpPr>
          <p:spPr>
            <a:xfrm rot="0">
              <a:off x="0" y="2064283"/>
              <a:ext cx="7478671" cy="534010"/>
            </a:xfrm>
            <a:prstGeom prst="rect">
              <a:avLst/>
            </a:prstGeom>
          </p:spPr>
          <p:txBody>
            <a:bodyPr anchor="t" rtlCol="false" tIns="0" lIns="0" bIns="0" rIns="0">
              <a:spAutoFit/>
            </a:bodyPr>
            <a:lstStyle/>
            <a:p>
              <a:pPr algn="ctr">
                <a:lnSpc>
                  <a:spcPts val="3140"/>
                </a:lnSpc>
              </a:pPr>
              <a:r>
                <a:rPr lang="en-US" b="true" sz="2243" spc="695">
                  <a:solidFill>
                    <a:srgbClr val="FFFFFF"/>
                  </a:solidFill>
                  <a:latin typeface="Avenir Bold"/>
                  <a:ea typeface="Avenir Bold"/>
                  <a:cs typeface="Avenir Bold"/>
                  <a:sym typeface="Avenir Bold"/>
                </a:rPr>
                <a:t>ENABLING</a:t>
              </a:r>
              <a:r>
                <a:rPr lang="en-US" sz="2243" spc="695">
                  <a:solidFill>
                    <a:srgbClr val="FFFFFF"/>
                  </a:solidFill>
                  <a:latin typeface="Avenir Light"/>
                  <a:ea typeface="Avenir Light"/>
                  <a:cs typeface="Avenir Light"/>
                  <a:sym typeface="Avenir Light"/>
                </a:rPr>
                <a:t> TECHNOLOGIES</a:t>
              </a:r>
            </a:p>
          </p:txBody>
        </p:sp>
        <p:sp>
          <p:nvSpPr>
            <p:cNvPr name="Freeform 17" id="17"/>
            <p:cNvSpPr/>
            <p:nvPr/>
          </p:nvSpPr>
          <p:spPr>
            <a:xfrm flipH="false" flipV="false" rot="0">
              <a:off x="1715" y="0"/>
              <a:ext cx="7493746" cy="1948374"/>
            </a:xfrm>
            <a:custGeom>
              <a:avLst/>
              <a:gdLst/>
              <a:ahLst/>
              <a:cxnLst/>
              <a:rect r="r" b="b" t="t" l="l"/>
              <a:pathLst>
                <a:path h="1948374" w="7493746">
                  <a:moveTo>
                    <a:pt x="0" y="0"/>
                  </a:moveTo>
                  <a:lnTo>
                    <a:pt x="7493746" y="0"/>
                  </a:lnTo>
                  <a:lnTo>
                    <a:pt x="7493746" y="1948374"/>
                  </a:lnTo>
                  <a:lnTo>
                    <a:pt x="0" y="1948374"/>
                  </a:lnTo>
                  <a:lnTo>
                    <a:pt x="0" y="0"/>
                  </a:lnTo>
                  <a:close/>
                </a:path>
              </a:pathLst>
            </a:custGeom>
            <a:blipFill>
              <a:blip r:embed="rId6"/>
              <a:stretch>
                <a:fillRect l="0" t="0" r="0" b="0"/>
              </a:stretch>
            </a:blipFill>
          </p:spPr>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579778" y="866775"/>
            <a:ext cx="6130185" cy="1003419"/>
          </a:xfrm>
          <a:prstGeom prst="rect">
            <a:avLst/>
          </a:prstGeom>
        </p:spPr>
        <p:txBody>
          <a:bodyPr anchor="t" rtlCol="false" tIns="0" lIns="0" bIns="0" rIns="0">
            <a:spAutoFit/>
          </a:bodyPr>
          <a:lstStyle/>
          <a:p>
            <a:pPr algn="l">
              <a:lnSpc>
                <a:spcPts val="7153"/>
              </a:lnSpc>
            </a:pPr>
            <a:r>
              <a:rPr lang="en-US" b="true" sz="5545">
                <a:solidFill>
                  <a:srgbClr val="373939"/>
                </a:solidFill>
                <a:latin typeface="Avenir Bold"/>
                <a:ea typeface="Avenir Bold"/>
                <a:cs typeface="Avenir Bold"/>
                <a:sym typeface="Avenir Bold"/>
                <a:hlinkClick r:id="rId2" tooltip="https://6681676.hs-sites.com/knowledge-center/branding-templates"/>
              </a:rPr>
              <a:t>Specialty Logos</a:t>
            </a:r>
          </a:p>
        </p:txBody>
      </p:sp>
      <p:sp>
        <p:nvSpPr>
          <p:cNvPr name="Freeform 3" id="3"/>
          <p:cNvSpPr/>
          <p:nvPr/>
        </p:nvSpPr>
        <p:spPr>
          <a:xfrm flipH="false" flipV="false" rot="0">
            <a:off x="1683101" y="3332558"/>
            <a:ext cx="979686" cy="794770"/>
          </a:xfrm>
          <a:custGeom>
            <a:avLst/>
            <a:gdLst/>
            <a:ahLst/>
            <a:cxnLst/>
            <a:rect r="r" b="b" t="t" l="l"/>
            <a:pathLst>
              <a:path h="794770" w="979686">
                <a:moveTo>
                  <a:pt x="0" y="0"/>
                </a:moveTo>
                <a:lnTo>
                  <a:pt x="979686" y="0"/>
                </a:lnTo>
                <a:lnTo>
                  <a:pt x="979686" y="794770"/>
                </a:lnTo>
                <a:lnTo>
                  <a:pt x="0" y="7947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914926" y="3295973"/>
            <a:ext cx="3095055" cy="1072099"/>
            <a:chOff x="0" y="0"/>
            <a:chExt cx="4126740" cy="1429466"/>
          </a:xfrm>
        </p:grpSpPr>
        <p:sp>
          <p:nvSpPr>
            <p:cNvPr name="Freeform 5" id="5"/>
            <p:cNvSpPr/>
            <p:nvPr/>
          </p:nvSpPr>
          <p:spPr>
            <a:xfrm flipH="false" flipV="false" rot="0">
              <a:off x="0" y="0"/>
              <a:ext cx="4126740" cy="1095726"/>
            </a:xfrm>
            <a:custGeom>
              <a:avLst/>
              <a:gdLst/>
              <a:ahLst/>
              <a:cxnLst/>
              <a:rect r="r" b="b" t="t" l="l"/>
              <a:pathLst>
                <a:path h="1095726" w="4126740">
                  <a:moveTo>
                    <a:pt x="0" y="0"/>
                  </a:moveTo>
                  <a:lnTo>
                    <a:pt x="4126740" y="0"/>
                  </a:lnTo>
                  <a:lnTo>
                    <a:pt x="4126740" y="1095726"/>
                  </a:lnTo>
                  <a:lnTo>
                    <a:pt x="0" y="1095726"/>
                  </a:lnTo>
                  <a:lnTo>
                    <a:pt x="0" y="0"/>
                  </a:lnTo>
                  <a:close/>
                </a:path>
              </a:pathLst>
            </a:custGeom>
            <a:blipFill>
              <a:blip r:embed="rId5"/>
              <a:stretch>
                <a:fillRect l="-4305" t="-11846" r="-4266" b="-11846"/>
              </a:stretch>
            </a:blipFill>
          </p:spPr>
        </p:sp>
        <p:sp>
          <p:nvSpPr>
            <p:cNvPr name="TextBox 6" id="6"/>
            <p:cNvSpPr txBox="true"/>
            <p:nvPr/>
          </p:nvSpPr>
          <p:spPr>
            <a:xfrm rot="0">
              <a:off x="0" y="1139733"/>
              <a:ext cx="4126740" cy="289733"/>
            </a:xfrm>
            <a:prstGeom prst="rect">
              <a:avLst/>
            </a:prstGeom>
          </p:spPr>
          <p:txBody>
            <a:bodyPr anchor="t" rtlCol="false" tIns="0" lIns="0" bIns="0" rIns="0">
              <a:spAutoFit/>
            </a:bodyPr>
            <a:lstStyle/>
            <a:p>
              <a:pPr algn="ctr">
                <a:lnSpc>
                  <a:spcPts val="1733"/>
                </a:lnSpc>
              </a:pPr>
              <a:r>
                <a:rPr lang="en-US" b="true" sz="1237" spc="383">
                  <a:solidFill>
                    <a:srgbClr val="000000"/>
                  </a:solidFill>
                  <a:latin typeface="Avenir Bold"/>
                  <a:ea typeface="Avenir Bold"/>
                  <a:cs typeface="Avenir Bold"/>
                  <a:sym typeface="Avenir Bold"/>
                </a:rPr>
                <a:t>ENABLING</a:t>
              </a:r>
              <a:r>
                <a:rPr lang="en-US" sz="1237" spc="383">
                  <a:solidFill>
                    <a:srgbClr val="000000"/>
                  </a:solidFill>
                  <a:latin typeface="Avenir Light"/>
                  <a:ea typeface="Avenir Light"/>
                  <a:cs typeface="Avenir Light"/>
                  <a:sym typeface="Avenir Light"/>
                </a:rPr>
                <a:t> TECHNOLOGIES</a:t>
              </a:r>
            </a:p>
          </p:txBody>
        </p:sp>
      </p:grpSp>
      <p:sp>
        <p:nvSpPr>
          <p:cNvPr name="Freeform 7" id="7"/>
          <p:cNvSpPr/>
          <p:nvPr/>
        </p:nvSpPr>
        <p:spPr>
          <a:xfrm flipH="false" flipV="false" rot="0">
            <a:off x="1683101" y="5376774"/>
            <a:ext cx="3326880" cy="883349"/>
          </a:xfrm>
          <a:custGeom>
            <a:avLst/>
            <a:gdLst/>
            <a:ahLst/>
            <a:cxnLst/>
            <a:rect r="r" b="b" t="t" l="l"/>
            <a:pathLst>
              <a:path h="883349" w="3326880">
                <a:moveTo>
                  <a:pt x="0" y="0"/>
                </a:moveTo>
                <a:lnTo>
                  <a:pt x="3326880" y="0"/>
                </a:lnTo>
                <a:lnTo>
                  <a:pt x="3326880" y="883348"/>
                </a:lnTo>
                <a:lnTo>
                  <a:pt x="0" y="883348"/>
                </a:lnTo>
                <a:lnTo>
                  <a:pt x="0" y="0"/>
                </a:lnTo>
                <a:close/>
              </a:path>
            </a:pathLst>
          </a:custGeom>
          <a:blipFill>
            <a:blip r:embed="rId5"/>
            <a:stretch>
              <a:fillRect l="-4305" t="-11846" r="-4266" b="-11846"/>
            </a:stretch>
          </a:blipFill>
        </p:spPr>
      </p:sp>
      <p:grpSp>
        <p:nvGrpSpPr>
          <p:cNvPr name="Group 8" id="8"/>
          <p:cNvGrpSpPr/>
          <p:nvPr/>
        </p:nvGrpSpPr>
        <p:grpSpPr>
          <a:xfrm rot="0">
            <a:off x="3250509" y="5530087"/>
            <a:ext cx="626324" cy="626324"/>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0" id="10"/>
            <p:cNvSpPr txBox="true"/>
            <p:nvPr/>
          </p:nvSpPr>
          <p:spPr>
            <a:xfrm>
              <a:off x="76200" y="66675"/>
              <a:ext cx="660400" cy="669925"/>
            </a:xfrm>
            <a:prstGeom prst="rect">
              <a:avLst/>
            </a:prstGeom>
          </p:spPr>
          <p:txBody>
            <a:bodyPr anchor="ctr" rtlCol="false" tIns="50800" lIns="50800" bIns="50800" rIns="50800"/>
            <a:lstStyle/>
            <a:p>
              <a:pPr algn="ctr">
                <a:lnSpc>
                  <a:spcPts val="559"/>
                </a:lnSpc>
              </a:pPr>
            </a:p>
          </p:txBody>
        </p:sp>
      </p:grpSp>
      <p:sp>
        <p:nvSpPr>
          <p:cNvPr name="Freeform 11" id="11"/>
          <p:cNvSpPr/>
          <p:nvPr/>
        </p:nvSpPr>
        <p:spPr>
          <a:xfrm flipH="false" flipV="false" rot="0">
            <a:off x="3266863" y="5607448"/>
            <a:ext cx="626324" cy="508105"/>
          </a:xfrm>
          <a:custGeom>
            <a:avLst/>
            <a:gdLst/>
            <a:ahLst/>
            <a:cxnLst/>
            <a:rect r="r" b="b" t="t" l="l"/>
            <a:pathLst>
              <a:path h="508105" w="626324">
                <a:moveTo>
                  <a:pt x="0" y="0"/>
                </a:moveTo>
                <a:lnTo>
                  <a:pt x="626323" y="0"/>
                </a:lnTo>
                <a:lnTo>
                  <a:pt x="626323" y="508105"/>
                </a:lnTo>
                <a:lnTo>
                  <a:pt x="0" y="50810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2" id="12"/>
          <p:cNvSpPr txBox="true"/>
          <p:nvPr/>
        </p:nvSpPr>
        <p:spPr>
          <a:xfrm rot="0">
            <a:off x="1683101" y="6286369"/>
            <a:ext cx="3326880" cy="242807"/>
          </a:xfrm>
          <a:prstGeom prst="rect">
            <a:avLst/>
          </a:prstGeom>
        </p:spPr>
        <p:txBody>
          <a:bodyPr anchor="t" rtlCol="false" tIns="0" lIns="0" bIns="0" rIns="0">
            <a:spAutoFit/>
          </a:bodyPr>
          <a:lstStyle/>
          <a:p>
            <a:pPr algn="ctr">
              <a:lnSpc>
                <a:spcPts val="1862"/>
              </a:lnSpc>
            </a:pPr>
            <a:r>
              <a:rPr lang="en-US" b="true" sz="1330" spc="412">
                <a:solidFill>
                  <a:srgbClr val="000000"/>
                </a:solidFill>
                <a:latin typeface="Avenir Bold"/>
                <a:ea typeface="Avenir Bold"/>
                <a:cs typeface="Avenir Bold"/>
                <a:sym typeface="Avenir Bold"/>
              </a:rPr>
              <a:t>ENABLING</a:t>
            </a:r>
            <a:r>
              <a:rPr lang="en-US" sz="1330" spc="412">
                <a:solidFill>
                  <a:srgbClr val="000000"/>
                </a:solidFill>
                <a:latin typeface="Avenir Light"/>
                <a:ea typeface="Avenir Light"/>
                <a:cs typeface="Avenir Light"/>
                <a:sym typeface="Avenir Light"/>
              </a:rPr>
              <a:t> TECHNOLOGIES</a:t>
            </a:r>
          </a:p>
        </p:txBody>
      </p:sp>
      <p:sp>
        <p:nvSpPr>
          <p:cNvPr name="Freeform 13" id="13"/>
          <p:cNvSpPr/>
          <p:nvPr/>
        </p:nvSpPr>
        <p:spPr>
          <a:xfrm flipH="false" flipV="false" rot="0">
            <a:off x="3127806" y="7894983"/>
            <a:ext cx="1051838" cy="705688"/>
          </a:xfrm>
          <a:custGeom>
            <a:avLst/>
            <a:gdLst/>
            <a:ahLst/>
            <a:cxnLst/>
            <a:rect r="r" b="b" t="t" l="l"/>
            <a:pathLst>
              <a:path h="705688" w="1051838">
                <a:moveTo>
                  <a:pt x="0" y="0"/>
                </a:moveTo>
                <a:lnTo>
                  <a:pt x="1051837" y="0"/>
                </a:lnTo>
                <a:lnTo>
                  <a:pt x="1051837" y="705687"/>
                </a:lnTo>
                <a:lnTo>
                  <a:pt x="0" y="7056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4" id="14"/>
          <p:cNvGrpSpPr/>
          <p:nvPr/>
        </p:nvGrpSpPr>
        <p:grpSpPr>
          <a:xfrm rot="0">
            <a:off x="1683101" y="7742982"/>
            <a:ext cx="3326880" cy="1152402"/>
            <a:chOff x="0" y="0"/>
            <a:chExt cx="4435840" cy="1536535"/>
          </a:xfrm>
        </p:grpSpPr>
        <p:sp>
          <p:nvSpPr>
            <p:cNvPr name="Freeform 15" id="15"/>
            <p:cNvSpPr/>
            <p:nvPr/>
          </p:nvSpPr>
          <p:spPr>
            <a:xfrm flipH="false" flipV="false" rot="0">
              <a:off x="0" y="0"/>
              <a:ext cx="4435840" cy="1177798"/>
            </a:xfrm>
            <a:custGeom>
              <a:avLst/>
              <a:gdLst/>
              <a:ahLst/>
              <a:cxnLst/>
              <a:rect r="r" b="b" t="t" l="l"/>
              <a:pathLst>
                <a:path h="1177798" w="4435840">
                  <a:moveTo>
                    <a:pt x="0" y="0"/>
                  </a:moveTo>
                  <a:lnTo>
                    <a:pt x="4435840" y="0"/>
                  </a:lnTo>
                  <a:lnTo>
                    <a:pt x="4435840" y="1177798"/>
                  </a:lnTo>
                  <a:lnTo>
                    <a:pt x="0" y="1177798"/>
                  </a:lnTo>
                  <a:lnTo>
                    <a:pt x="0" y="0"/>
                  </a:lnTo>
                  <a:close/>
                </a:path>
              </a:pathLst>
            </a:custGeom>
            <a:blipFill>
              <a:blip r:embed="rId5"/>
              <a:stretch>
                <a:fillRect l="-4305" t="-11846" r="-4266" b="-11846"/>
              </a:stretch>
            </a:blipFill>
          </p:spPr>
        </p:sp>
        <p:sp>
          <p:nvSpPr>
            <p:cNvPr name="TextBox 16" id="16"/>
            <p:cNvSpPr txBox="true"/>
            <p:nvPr/>
          </p:nvSpPr>
          <p:spPr>
            <a:xfrm rot="0">
              <a:off x="0" y="1228668"/>
              <a:ext cx="4435840" cy="307867"/>
            </a:xfrm>
            <a:prstGeom prst="rect">
              <a:avLst/>
            </a:prstGeom>
          </p:spPr>
          <p:txBody>
            <a:bodyPr anchor="t" rtlCol="false" tIns="0" lIns="0" bIns="0" rIns="0">
              <a:spAutoFit/>
            </a:bodyPr>
            <a:lstStyle/>
            <a:p>
              <a:pPr algn="ctr">
                <a:lnSpc>
                  <a:spcPts val="1862"/>
                </a:lnSpc>
              </a:pPr>
              <a:r>
                <a:rPr lang="en-US" b="true" sz="1330" spc="412">
                  <a:solidFill>
                    <a:srgbClr val="000000"/>
                  </a:solidFill>
                  <a:latin typeface="Avenir Bold"/>
                  <a:ea typeface="Avenir Bold"/>
                  <a:cs typeface="Avenir Bold"/>
                  <a:sym typeface="Avenir Bold"/>
                </a:rPr>
                <a:t>ENABLING</a:t>
              </a:r>
              <a:r>
                <a:rPr lang="en-US" sz="1330" spc="412">
                  <a:solidFill>
                    <a:srgbClr val="000000"/>
                  </a:solidFill>
                  <a:latin typeface="Avenir Light"/>
                  <a:ea typeface="Avenir Light"/>
                  <a:cs typeface="Avenir Light"/>
                  <a:sym typeface="Avenir Light"/>
                </a:rPr>
                <a:t> TECHNOLOGIES</a:t>
              </a:r>
            </a:p>
          </p:txBody>
        </p:sp>
      </p:grpSp>
      <p:sp>
        <p:nvSpPr>
          <p:cNvPr name="Freeform 17" id="17"/>
          <p:cNvSpPr/>
          <p:nvPr/>
        </p:nvSpPr>
        <p:spPr>
          <a:xfrm flipH="false" flipV="false" rot="0">
            <a:off x="9669409" y="3082858"/>
            <a:ext cx="966999" cy="637011"/>
          </a:xfrm>
          <a:custGeom>
            <a:avLst/>
            <a:gdLst/>
            <a:ahLst/>
            <a:cxnLst/>
            <a:rect r="r" b="b" t="t" l="l"/>
            <a:pathLst>
              <a:path h="637011" w="966999">
                <a:moveTo>
                  <a:pt x="0" y="0"/>
                </a:moveTo>
                <a:lnTo>
                  <a:pt x="967000" y="0"/>
                </a:lnTo>
                <a:lnTo>
                  <a:pt x="967000" y="637011"/>
                </a:lnTo>
                <a:lnTo>
                  <a:pt x="0" y="63701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false" flipV="false" rot="0">
            <a:off x="7531512" y="3274244"/>
            <a:ext cx="3227978" cy="972707"/>
          </a:xfrm>
          <a:custGeom>
            <a:avLst/>
            <a:gdLst/>
            <a:ahLst/>
            <a:cxnLst/>
            <a:rect r="r" b="b" t="t" l="l"/>
            <a:pathLst>
              <a:path h="972707" w="3227978">
                <a:moveTo>
                  <a:pt x="0" y="0"/>
                </a:moveTo>
                <a:lnTo>
                  <a:pt x="3227979" y="0"/>
                </a:lnTo>
                <a:lnTo>
                  <a:pt x="3227979" y="972707"/>
                </a:lnTo>
                <a:lnTo>
                  <a:pt x="0" y="972707"/>
                </a:lnTo>
                <a:lnTo>
                  <a:pt x="0" y="0"/>
                </a:lnTo>
                <a:close/>
              </a:path>
            </a:pathLst>
          </a:custGeom>
          <a:blipFill>
            <a:blip r:embed="rId10"/>
            <a:stretch>
              <a:fillRect l="-10786" t="-50694" r="-119496" b="-104040"/>
            </a:stretch>
          </a:blipFill>
        </p:spPr>
      </p:sp>
      <p:grpSp>
        <p:nvGrpSpPr>
          <p:cNvPr name="Group 19" id="19"/>
          <p:cNvGrpSpPr/>
          <p:nvPr/>
        </p:nvGrpSpPr>
        <p:grpSpPr>
          <a:xfrm rot="0">
            <a:off x="9061052" y="3483338"/>
            <a:ext cx="555927" cy="622094"/>
            <a:chOff x="0" y="0"/>
            <a:chExt cx="945788" cy="1058356"/>
          </a:xfrm>
        </p:grpSpPr>
        <p:sp>
          <p:nvSpPr>
            <p:cNvPr name="Freeform 20" id="20"/>
            <p:cNvSpPr/>
            <p:nvPr/>
          </p:nvSpPr>
          <p:spPr>
            <a:xfrm flipH="false" flipV="false" rot="0">
              <a:off x="0" y="0"/>
              <a:ext cx="945788" cy="1058356"/>
            </a:xfrm>
            <a:custGeom>
              <a:avLst/>
              <a:gdLst/>
              <a:ahLst/>
              <a:cxnLst/>
              <a:rect r="r" b="b" t="t" l="l"/>
              <a:pathLst>
                <a:path h="1058356" w="945788">
                  <a:moveTo>
                    <a:pt x="0" y="0"/>
                  </a:moveTo>
                  <a:lnTo>
                    <a:pt x="945788" y="0"/>
                  </a:lnTo>
                  <a:lnTo>
                    <a:pt x="945788" y="1058356"/>
                  </a:lnTo>
                  <a:lnTo>
                    <a:pt x="0" y="1058356"/>
                  </a:lnTo>
                  <a:close/>
                </a:path>
              </a:pathLst>
            </a:custGeom>
            <a:solidFill>
              <a:srgbClr val="FFFFFF"/>
            </a:solidFill>
          </p:spPr>
        </p:sp>
        <p:sp>
          <p:nvSpPr>
            <p:cNvPr name="TextBox 21" id="21"/>
            <p:cNvSpPr txBox="true"/>
            <p:nvPr/>
          </p:nvSpPr>
          <p:spPr>
            <a:xfrm>
              <a:off x="0" y="-9525"/>
              <a:ext cx="945788" cy="1067881"/>
            </a:xfrm>
            <a:prstGeom prst="rect">
              <a:avLst/>
            </a:prstGeom>
          </p:spPr>
          <p:txBody>
            <a:bodyPr anchor="ctr" rtlCol="false" tIns="50800" lIns="50800" bIns="50800" rIns="50800"/>
            <a:lstStyle/>
            <a:p>
              <a:pPr algn="ctr">
                <a:lnSpc>
                  <a:spcPts val="559"/>
                </a:lnSpc>
              </a:pPr>
            </a:p>
          </p:txBody>
        </p:sp>
      </p:grpSp>
      <p:sp>
        <p:nvSpPr>
          <p:cNvPr name="Freeform 22" id="22"/>
          <p:cNvSpPr/>
          <p:nvPr/>
        </p:nvSpPr>
        <p:spPr>
          <a:xfrm flipH="false" flipV="false" rot="0">
            <a:off x="9000768" y="3483338"/>
            <a:ext cx="721268" cy="622094"/>
          </a:xfrm>
          <a:custGeom>
            <a:avLst/>
            <a:gdLst/>
            <a:ahLst/>
            <a:cxnLst/>
            <a:rect r="r" b="b" t="t" l="l"/>
            <a:pathLst>
              <a:path h="622094" w="721268">
                <a:moveTo>
                  <a:pt x="0" y="0"/>
                </a:moveTo>
                <a:lnTo>
                  <a:pt x="721268" y="0"/>
                </a:lnTo>
                <a:lnTo>
                  <a:pt x="721268" y="622094"/>
                </a:lnTo>
                <a:lnTo>
                  <a:pt x="0" y="62209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3" id="23"/>
          <p:cNvSpPr txBox="true"/>
          <p:nvPr/>
        </p:nvSpPr>
        <p:spPr>
          <a:xfrm rot="0">
            <a:off x="7699102" y="4189801"/>
            <a:ext cx="2892799" cy="226865"/>
          </a:xfrm>
          <a:prstGeom prst="rect">
            <a:avLst/>
          </a:prstGeom>
        </p:spPr>
        <p:txBody>
          <a:bodyPr anchor="t" rtlCol="false" tIns="0" lIns="0" bIns="0" rIns="0">
            <a:spAutoFit/>
          </a:bodyPr>
          <a:lstStyle/>
          <a:p>
            <a:pPr algn="ctr">
              <a:lnSpc>
                <a:spcPts val="1619"/>
              </a:lnSpc>
            </a:pPr>
            <a:r>
              <a:rPr lang="en-US" b="true" sz="1156" spc="358">
                <a:solidFill>
                  <a:srgbClr val="000000"/>
                </a:solidFill>
                <a:latin typeface="Avenir Bold"/>
                <a:ea typeface="Avenir Bold"/>
                <a:cs typeface="Avenir Bold"/>
                <a:sym typeface="Avenir Bold"/>
              </a:rPr>
              <a:t>ENABLING</a:t>
            </a:r>
            <a:r>
              <a:rPr lang="en-US" sz="1156" spc="358">
                <a:solidFill>
                  <a:srgbClr val="000000"/>
                </a:solidFill>
                <a:latin typeface="Avenir Light"/>
                <a:ea typeface="Avenir Light"/>
                <a:cs typeface="Avenir Light"/>
                <a:sym typeface="Avenir Light"/>
              </a:rPr>
              <a:t> TECHNOLOGIES</a:t>
            </a:r>
          </a:p>
        </p:txBody>
      </p:sp>
      <p:sp>
        <p:nvSpPr>
          <p:cNvPr name="Freeform 24" id="24"/>
          <p:cNvSpPr/>
          <p:nvPr/>
        </p:nvSpPr>
        <p:spPr>
          <a:xfrm flipH="false" flipV="false" rot="0">
            <a:off x="10222133" y="5575985"/>
            <a:ext cx="1037014" cy="874980"/>
          </a:xfrm>
          <a:custGeom>
            <a:avLst/>
            <a:gdLst/>
            <a:ahLst/>
            <a:cxnLst/>
            <a:rect r="r" b="b" t="t" l="l"/>
            <a:pathLst>
              <a:path h="874980" w="1037014">
                <a:moveTo>
                  <a:pt x="0" y="0"/>
                </a:moveTo>
                <a:lnTo>
                  <a:pt x="1037014" y="0"/>
                </a:lnTo>
                <a:lnTo>
                  <a:pt x="1037014" y="874980"/>
                </a:lnTo>
                <a:lnTo>
                  <a:pt x="0" y="874980"/>
                </a:lnTo>
                <a:lnTo>
                  <a:pt x="0" y="0"/>
                </a:lnTo>
                <a:close/>
              </a:path>
            </a:pathLst>
          </a:custGeom>
          <a:blipFill>
            <a:blip r:embed="rId13"/>
            <a:stretch>
              <a:fillRect l="0" t="0" r="0" b="0"/>
            </a:stretch>
          </a:blipFill>
        </p:spPr>
      </p:sp>
      <p:sp>
        <p:nvSpPr>
          <p:cNvPr name="Freeform 25" id="25"/>
          <p:cNvSpPr/>
          <p:nvPr/>
        </p:nvSpPr>
        <p:spPr>
          <a:xfrm flipH="false" flipV="false" rot="-4990653">
            <a:off x="8746763" y="4851136"/>
            <a:ext cx="493325" cy="2799010"/>
          </a:xfrm>
          <a:custGeom>
            <a:avLst/>
            <a:gdLst/>
            <a:ahLst/>
            <a:cxnLst/>
            <a:rect r="r" b="b" t="t" l="l"/>
            <a:pathLst>
              <a:path h="2799010" w="493325">
                <a:moveTo>
                  <a:pt x="0" y="0"/>
                </a:moveTo>
                <a:lnTo>
                  <a:pt x="493326" y="0"/>
                </a:lnTo>
                <a:lnTo>
                  <a:pt x="493326" y="2799010"/>
                </a:lnTo>
                <a:lnTo>
                  <a:pt x="0" y="279901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6" id="26"/>
          <p:cNvSpPr/>
          <p:nvPr/>
        </p:nvSpPr>
        <p:spPr>
          <a:xfrm flipH="false" flipV="false" rot="-787471">
            <a:off x="7349130" y="5277780"/>
            <a:ext cx="799100" cy="635284"/>
          </a:xfrm>
          <a:custGeom>
            <a:avLst/>
            <a:gdLst/>
            <a:ahLst/>
            <a:cxnLst/>
            <a:rect r="r" b="b" t="t" l="l"/>
            <a:pathLst>
              <a:path h="635284" w="799100">
                <a:moveTo>
                  <a:pt x="0" y="0"/>
                </a:moveTo>
                <a:lnTo>
                  <a:pt x="799099" y="0"/>
                </a:lnTo>
                <a:lnTo>
                  <a:pt x="799099" y="635284"/>
                </a:lnTo>
                <a:lnTo>
                  <a:pt x="0" y="63528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7" id="27"/>
          <p:cNvSpPr/>
          <p:nvPr/>
        </p:nvSpPr>
        <p:spPr>
          <a:xfrm flipH="false" flipV="false" rot="2112500">
            <a:off x="9756944" y="5071589"/>
            <a:ext cx="1967392" cy="1394982"/>
          </a:xfrm>
          <a:custGeom>
            <a:avLst/>
            <a:gdLst/>
            <a:ahLst/>
            <a:cxnLst/>
            <a:rect r="r" b="b" t="t" l="l"/>
            <a:pathLst>
              <a:path h="1394982" w="1967392">
                <a:moveTo>
                  <a:pt x="0" y="0"/>
                </a:moveTo>
                <a:lnTo>
                  <a:pt x="1967392" y="0"/>
                </a:lnTo>
                <a:lnTo>
                  <a:pt x="1967392" y="1394982"/>
                </a:lnTo>
                <a:lnTo>
                  <a:pt x="0" y="1394982"/>
                </a:lnTo>
                <a:lnTo>
                  <a:pt x="0" y="0"/>
                </a:lnTo>
                <a:close/>
              </a:path>
            </a:pathLst>
          </a:custGeom>
          <a:blipFill>
            <a:blip r:embed="rId18"/>
            <a:stretch>
              <a:fillRect l="0" t="0" r="0" b="0"/>
            </a:stretch>
          </a:blipFill>
        </p:spPr>
      </p:sp>
      <p:sp>
        <p:nvSpPr>
          <p:cNvPr name="Freeform 28" id="28"/>
          <p:cNvSpPr/>
          <p:nvPr/>
        </p:nvSpPr>
        <p:spPr>
          <a:xfrm flipH="false" flipV="false" rot="-928024">
            <a:off x="10449163" y="4868034"/>
            <a:ext cx="264208" cy="184104"/>
          </a:xfrm>
          <a:custGeom>
            <a:avLst/>
            <a:gdLst/>
            <a:ahLst/>
            <a:cxnLst/>
            <a:rect r="r" b="b" t="t" l="l"/>
            <a:pathLst>
              <a:path h="184104" w="264208">
                <a:moveTo>
                  <a:pt x="0" y="0"/>
                </a:moveTo>
                <a:lnTo>
                  <a:pt x="264208" y="0"/>
                </a:lnTo>
                <a:lnTo>
                  <a:pt x="264208" y="184104"/>
                </a:lnTo>
                <a:lnTo>
                  <a:pt x="0" y="184104"/>
                </a:lnTo>
                <a:lnTo>
                  <a:pt x="0" y="0"/>
                </a:lnTo>
                <a:close/>
              </a:path>
            </a:pathLst>
          </a:custGeom>
          <a:blipFill>
            <a:blip r:embed="rId19"/>
            <a:stretch>
              <a:fillRect l="-557536" t="-381819" r="0" b="-187261"/>
            </a:stretch>
          </a:blipFill>
        </p:spPr>
      </p:sp>
      <p:grpSp>
        <p:nvGrpSpPr>
          <p:cNvPr name="Group 29" id="29"/>
          <p:cNvGrpSpPr/>
          <p:nvPr/>
        </p:nvGrpSpPr>
        <p:grpSpPr>
          <a:xfrm rot="0">
            <a:off x="7626501" y="5639496"/>
            <a:ext cx="2785822" cy="964984"/>
            <a:chOff x="0" y="0"/>
            <a:chExt cx="3714429" cy="1286645"/>
          </a:xfrm>
        </p:grpSpPr>
        <p:sp>
          <p:nvSpPr>
            <p:cNvPr name="Freeform 30" id="30"/>
            <p:cNvSpPr/>
            <p:nvPr/>
          </p:nvSpPr>
          <p:spPr>
            <a:xfrm flipH="false" flipV="false" rot="0">
              <a:off x="0" y="0"/>
              <a:ext cx="3714429" cy="986250"/>
            </a:xfrm>
            <a:custGeom>
              <a:avLst/>
              <a:gdLst/>
              <a:ahLst/>
              <a:cxnLst/>
              <a:rect r="r" b="b" t="t" l="l"/>
              <a:pathLst>
                <a:path h="986250" w="3714429">
                  <a:moveTo>
                    <a:pt x="0" y="0"/>
                  </a:moveTo>
                  <a:lnTo>
                    <a:pt x="3714429" y="0"/>
                  </a:lnTo>
                  <a:lnTo>
                    <a:pt x="3714429" y="986250"/>
                  </a:lnTo>
                  <a:lnTo>
                    <a:pt x="0" y="986250"/>
                  </a:lnTo>
                  <a:lnTo>
                    <a:pt x="0" y="0"/>
                  </a:lnTo>
                  <a:close/>
                </a:path>
              </a:pathLst>
            </a:custGeom>
            <a:blipFill>
              <a:blip r:embed="rId5"/>
              <a:stretch>
                <a:fillRect l="-4305" t="-11846" r="-4266" b="-11846"/>
              </a:stretch>
            </a:blipFill>
          </p:spPr>
        </p:sp>
        <p:sp>
          <p:nvSpPr>
            <p:cNvPr name="TextBox 31" id="31"/>
            <p:cNvSpPr txBox="true"/>
            <p:nvPr/>
          </p:nvSpPr>
          <p:spPr>
            <a:xfrm rot="0">
              <a:off x="0" y="1021101"/>
              <a:ext cx="3714429" cy="265544"/>
            </a:xfrm>
            <a:prstGeom prst="rect">
              <a:avLst/>
            </a:prstGeom>
          </p:spPr>
          <p:txBody>
            <a:bodyPr anchor="t" rtlCol="false" tIns="0" lIns="0" bIns="0" rIns="0">
              <a:spAutoFit/>
            </a:bodyPr>
            <a:lstStyle/>
            <a:p>
              <a:pPr algn="ctr">
                <a:lnSpc>
                  <a:spcPts val="1559"/>
                </a:lnSpc>
              </a:pPr>
              <a:r>
                <a:rPr lang="en-US" b="true" sz="1114" spc="345">
                  <a:solidFill>
                    <a:srgbClr val="000000"/>
                  </a:solidFill>
                  <a:latin typeface="Avenir Bold"/>
                  <a:ea typeface="Avenir Bold"/>
                  <a:cs typeface="Avenir Bold"/>
                  <a:sym typeface="Avenir Bold"/>
                </a:rPr>
                <a:t>ENABLING</a:t>
              </a:r>
              <a:r>
                <a:rPr lang="en-US" sz="1114" spc="345">
                  <a:solidFill>
                    <a:srgbClr val="000000"/>
                  </a:solidFill>
                  <a:latin typeface="Avenir Light"/>
                  <a:ea typeface="Avenir Light"/>
                  <a:cs typeface="Avenir Light"/>
                  <a:sym typeface="Avenir Light"/>
                </a:rPr>
                <a:t> TECHNOLOGIES</a:t>
              </a:r>
            </a:p>
          </p:txBody>
        </p:sp>
      </p:grpSp>
      <p:sp>
        <p:nvSpPr>
          <p:cNvPr name="Freeform 32" id="32"/>
          <p:cNvSpPr/>
          <p:nvPr/>
        </p:nvSpPr>
        <p:spPr>
          <a:xfrm flipH="false" flipV="false" rot="-4990653">
            <a:off x="8990835" y="7312005"/>
            <a:ext cx="493325" cy="2799010"/>
          </a:xfrm>
          <a:custGeom>
            <a:avLst/>
            <a:gdLst/>
            <a:ahLst/>
            <a:cxnLst/>
            <a:rect r="r" b="b" t="t" l="l"/>
            <a:pathLst>
              <a:path h="2799010" w="493325">
                <a:moveTo>
                  <a:pt x="0" y="0"/>
                </a:moveTo>
                <a:lnTo>
                  <a:pt x="493326" y="0"/>
                </a:lnTo>
                <a:lnTo>
                  <a:pt x="493326" y="2799010"/>
                </a:lnTo>
                <a:lnTo>
                  <a:pt x="0" y="279901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33" id="33"/>
          <p:cNvSpPr/>
          <p:nvPr/>
        </p:nvSpPr>
        <p:spPr>
          <a:xfrm flipH="false" flipV="false" rot="-787471">
            <a:off x="7593202" y="7738649"/>
            <a:ext cx="799100" cy="635284"/>
          </a:xfrm>
          <a:custGeom>
            <a:avLst/>
            <a:gdLst/>
            <a:ahLst/>
            <a:cxnLst/>
            <a:rect r="r" b="b" t="t" l="l"/>
            <a:pathLst>
              <a:path h="635284" w="799100">
                <a:moveTo>
                  <a:pt x="0" y="0"/>
                </a:moveTo>
                <a:lnTo>
                  <a:pt x="799100" y="0"/>
                </a:lnTo>
                <a:lnTo>
                  <a:pt x="799100" y="635285"/>
                </a:lnTo>
                <a:lnTo>
                  <a:pt x="0" y="63528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34" id="34"/>
          <p:cNvSpPr/>
          <p:nvPr/>
        </p:nvSpPr>
        <p:spPr>
          <a:xfrm flipH="false" flipV="false" rot="2112500">
            <a:off x="9230128" y="7602852"/>
            <a:ext cx="1967392" cy="1394982"/>
          </a:xfrm>
          <a:custGeom>
            <a:avLst/>
            <a:gdLst/>
            <a:ahLst/>
            <a:cxnLst/>
            <a:rect r="r" b="b" t="t" l="l"/>
            <a:pathLst>
              <a:path h="1394982" w="1967392">
                <a:moveTo>
                  <a:pt x="0" y="0"/>
                </a:moveTo>
                <a:lnTo>
                  <a:pt x="1967391" y="0"/>
                </a:lnTo>
                <a:lnTo>
                  <a:pt x="1967391" y="1394982"/>
                </a:lnTo>
                <a:lnTo>
                  <a:pt x="0" y="1394982"/>
                </a:lnTo>
                <a:lnTo>
                  <a:pt x="0" y="0"/>
                </a:lnTo>
                <a:close/>
              </a:path>
            </a:pathLst>
          </a:custGeom>
          <a:blipFill>
            <a:blip r:embed="rId18"/>
            <a:stretch>
              <a:fillRect l="0" t="0" r="0" b="0"/>
            </a:stretch>
          </a:blipFill>
        </p:spPr>
      </p:sp>
      <p:sp>
        <p:nvSpPr>
          <p:cNvPr name="Freeform 35" id="35"/>
          <p:cNvSpPr/>
          <p:nvPr/>
        </p:nvSpPr>
        <p:spPr>
          <a:xfrm flipH="false" flipV="false" rot="-928024">
            <a:off x="9922346" y="7699524"/>
            <a:ext cx="264208" cy="184104"/>
          </a:xfrm>
          <a:custGeom>
            <a:avLst/>
            <a:gdLst/>
            <a:ahLst/>
            <a:cxnLst/>
            <a:rect r="r" b="b" t="t" l="l"/>
            <a:pathLst>
              <a:path h="184104" w="264208">
                <a:moveTo>
                  <a:pt x="0" y="0"/>
                </a:moveTo>
                <a:lnTo>
                  <a:pt x="264208" y="0"/>
                </a:lnTo>
                <a:lnTo>
                  <a:pt x="264208" y="184105"/>
                </a:lnTo>
                <a:lnTo>
                  <a:pt x="0" y="184105"/>
                </a:lnTo>
                <a:lnTo>
                  <a:pt x="0" y="0"/>
                </a:lnTo>
                <a:close/>
              </a:path>
            </a:pathLst>
          </a:custGeom>
          <a:blipFill>
            <a:blip r:embed="rId19"/>
            <a:stretch>
              <a:fillRect l="-557536" t="-381819" r="0" b="-187261"/>
            </a:stretch>
          </a:blipFill>
        </p:spPr>
      </p:sp>
      <p:grpSp>
        <p:nvGrpSpPr>
          <p:cNvPr name="Group 36" id="36"/>
          <p:cNvGrpSpPr/>
          <p:nvPr/>
        </p:nvGrpSpPr>
        <p:grpSpPr>
          <a:xfrm rot="0">
            <a:off x="7870573" y="8100365"/>
            <a:ext cx="2785822" cy="964984"/>
            <a:chOff x="0" y="0"/>
            <a:chExt cx="3714429" cy="1286645"/>
          </a:xfrm>
        </p:grpSpPr>
        <p:sp>
          <p:nvSpPr>
            <p:cNvPr name="Freeform 37" id="37"/>
            <p:cNvSpPr/>
            <p:nvPr/>
          </p:nvSpPr>
          <p:spPr>
            <a:xfrm flipH="false" flipV="false" rot="0">
              <a:off x="0" y="0"/>
              <a:ext cx="3714429" cy="986250"/>
            </a:xfrm>
            <a:custGeom>
              <a:avLst/>
              <a:gdLst/>
              <a:ahLst/>
              <a:cxnLst/>
              <a:rect r="r" b="b" t="t" l="l"/>
              <a:pathLst>
                <a:path h="986250" w="3714429">
                  <a:moveTo>
                    <a:pt x="0" y="0"/>
                  </a:moveTo>
                  <a:lnTo>
                    <a:pt x="3714429" y="0"/>
                  </a:lnTo>
                  <a:lnTo>
                    <a:pt x="3714429" y="986250"/>
                  </a:lnTo>
                  <a:lnTo>
                    <a:pt x="0" y="986250"/>
                  </a:lnTo>
                  <a:lnTo>
                    <a:pt x="0" y="0"/>
                  </a:lnTo>
                  <a:close/>
                </a:path>
              </a:pathLst>
            </a:custGeom>
            <a:blipFill>
              <a:blip r:embed="rId5"/>
              <a:stretch>
                <a:fillRect l="-4305" t="-11846" r="-4266" b="-11846"/>
              </a:stretch>
            </a:blipFill>
          </p:spPr>
        </p:sp>
        <p:sp>
          <p:nvSpPr>
            <p:cNvPr name="TextBox 38" id="38"/>
            <p:cNvSpPr txBox="true"/>
            <p:nvPr/>
          </p:nvSpPr>
          <p:spPr>
            <a:xfrm rot="0">
              <a:off x="0" y="1021101"/>
              <a:ext cx="3714429" cy="265544"/>
            </a:xfrm>
            <a:prstGeom prst="rect">
              <a:avLst/>
            </a:prstGeom>
          </p:spPr>
          <p:txBody>
            <a:bodyPr anchor="t" rtlCol="false" tIns="0" lIns="0" bIns="0" rIns="0">
              <a:spAutoFit/>
            </a:bodyPr>
            <a:lstStyle/>
            <a:p>
              <a:pPr algn="ctr">
                <a:lnSpc>
                  <a:spcPts val="1559"/>
                </a:lnSpc>
              </a:pPr>
              <a:r>
                <a:rPr lang="en-US" b="true" sz="1114" spc="345">
                  <a:solidFill>
                    <a:srgbClr val="000000"/>
                  </a:solidFill>
                  <a:latin typeface="Avenir Bold"/>
                  <a:ea typeface="Avenir Bold"/>
                  <a:cs typeface="Avenir Bold"/>
                  <a:sym typeface="Avenir Bold"/>
                </a:rPr>
                <a:t>ENABLING</a:t>
              </a:r>
              <a:r>
                <a:rPr lang="en-US" sz="1114" spc="345">
                  <a:solidFill>
                    <a:srgbClr val="000000"/>
                  </a:solidFill>
                  <a:latin typeface="Avenir Light"/>
                  <a:ea typeface="Avenir Light"/>
                  <a:cs typeface="Avenir Light"/>
                  <a:sym typeface="Avenir Light"/>
                </a:rPr>
                <a:t> TECHNOLOGIES</a:t>
              </a:r>
            </a:p>
          </p:txBody>
        </p:sp>
      </p:grpSp>
      <p:sp>
        <p:nvSpPr>
          <p:cNvPr name="Freeform 39" id="39"/>
          <p:cNvSpPr/>
          <p:nvPr/>
        </p:nvSpPr>
        <p:spPr>
          <a:xfrm flipH="false" flipV="false" rot="0">
            <a:off x="9152496" y="8229949"/>
            <a:ext cx="570739" cy="481561"/>
          </a:xfrm>
          <a:custGeom>
            <a:avLst/>
            <a:gdLst/>
            <a:ahLst/>
            <a:cxnLst/>
            <a:rect r="r" b="b" t="t" l="l"/>
            <a:pathLst>
              <a:path h="481561" w="570739">
                <a:moveTo>
                  <a:pt x="0" y="0"/>
                </a:moveTo>
                <a:lnTo>
                  <a:pt x="570739" y="0"/>
                </a:lnTo>
                <a:lnTo>
                  <a:pt x="570739" y="481561"/>
                </a:lnTo>
                <a:lnTo>
                  <a:pt x="0" y="481561"/>
                </a:lnTo>
                <a:lnTo>
                  <a:pt x="0" y="0"/>
                </a:lnTo>
                <a:close/>
              </a:path>
            </a:pathLst>
          </a:custGeom>
          <a:blipFill>
            <a:blip r:embed="rId13"/>
            <a:stretch>
              <a:fillRect l="0" t="0" r="0" b="0"/>
            </a:stretch>
          </a:blipFill>
        </p:spPr>
      </p:sp>
      <p:sp>
        <p:nvSpPr>
          <p:cNvPr name="Freeform 40" id="40"/>
          <p:cNvSpPr/>
          <p:nvPr/>
        </p:nvSpPr>
        <p:spPr>
          <a:xfrm flipH="false" flipV="false" rot="0">
            <a:off x="13655219" y="6536243"/>
            <a:ext cx="2906355" cy="399624"/>
          </a:xfrm>
          <a:custGeom>
            <a:avLst/>
            <a:gdLst/>
            <a:ahLst/>
            <a:cxnLst/>
            <a:rect r="r" b="b" t="t" l="l"/>
            <a:pathLst>
              <a:path h="399624" w="2906355">
                <a:moveTo>
                  <a:pt x="0" y="0"/>
                </a:moveTo>
                <a:lnTo>
                  <a:pt x="2906355" y="0"/>
                </a:lnTo>
                <a:lnTo>
                  <a:pt x="2906355" y="399624"/>
                </a:lnTo>
                <a:lnTo>
                  <a:pt x="0" y="3996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grpSp>
        <p:nvGrpSpPr>
          <p:cNvPr name="Group 41" id="41"/>
          <p:cNvGrpSpPr/>
          <p:nvPr/>
        </p:nvGrpSpPr>
        <p:grpSpPr>
          <a:xfrm rot="0">
            <a:off x="13655219" y="5516002"/>
            <a:ext cx="2945342" cy="1020240"/>
            <a:chOff x="0" y="0"/>
            <a:chExt cx="3927123" cy="1360320"/>
          </a:xfrm>
        </p:grpSpPr>
        <p:sp>
          <p:nvSpPr>
            <p:cNvPr name="Freeform 42" id="42"/>
            <p:cNvSpPr/>
            <p:nvPr/>
          </p:nvSpPr>
          <p:spPr>
            <a:xfrm flipH="false" flipV="false" rot="0">
              <a:off x="0" y="0"/>
              <a:ext cx="3927123" cy="1042724"/>
            </a:xfrm>
            <a:custGeom>
              <a:avLst/>
              <a:gdLst/>
              <a:ahLst/>
              <a:cxnLst/>
              <a:rect r="r" b="b" t="t" l="l"/>
              <a:pathLst>
                <a:path h="1042724" w="3927123">
                  <a:moveTo>
                    <a:pt x="0" y="0"/>
                  </a:moveTo>
                  <a:lnTo>
                    <a:pt x="3927123" y="0"/>
                  </a:lnTo>
                  <a:lnTo>
                    <a:pt x="3927123" y="1042724"/>
                  </a:lnTo>
                  <a:lnTo>
                    <a:pt x="0" y="1042724"/>
                  </a:lnTo>
                  <a:lnTo>
                    <a:pt x="0" y="0"/>
                  </a:lnTo>
                  <a:close/>
                </a:path>
              </a:pathLst>
            </a:custGeom>
            <a:blipFill>
              <a:blip r:embed="rId5"/>
              <a:stretch>
                <a:fillRect l="-4305" t="-11846" r="-4266" b="-11846"/>
              </a:stretch>
            </a:blipFill>
          </p:spPr>
        </p:sp>
        <p:sp>
          <p:nvSpPr>
            <p:cNvPr name="TextBox 43" id="43"/>
            <p:cNvSpPr txBox="true"/>
            <p:nvPr/>
          </p:nvSpPr>
          <p:spPr>
            <a:xfrm rot="0">
              <a:off x="0" y="1072773"/>
              <a:ext cx="3927123" cy="287547"/>
            </a:xfrm>
            <a:prstGeom prst="rect">
              <a:avLst/>
            </a:prstGeom>
          </p:spPr>
          <p:txBody>
            <a:bodyPr anchor="t" rtlCol="false" tIns="0" lIns="0" bIns="0" rIns="0">
              <a:spAutoFit/>
            </a:bodyPr>
            <a:lstStyle/>
            <a:p>
              <a:pPr algn="ctr">
                <a:lnSpc>
                  <a:spcPts val="1649"/>
                </a:lnSpc>
              </a:pPr>
              <a:r>
                <a:rPr lang="en-US" b="true" sz="1178" spc="365">
                  <a:solidFill>
                    <a:srgbClr val="000000"/>
                  </a:solidFill>
                  <a:latin typeface="Avenir Bold"/>
                  <a:ea typeface="Avenir Bold"/>
                  <a:cs typeface="Avenir Bold"/>
                  <a:sym typeface="Avenir Bold"/>
                </a:rPr>
                <a:t>ENABLING</a:t>
              </a:r>
              <a:r>
                <a:rPr lang="en-US" sz="1178" spc="365">
                  <a:solidFill>
                    <a:srgbClr val="000000"/>
                  </a:solidFill>
                  <a:latin typeface="Avenir Light"/>
                  <a:ea typeface="Avenir Light"/>
                  <a:cs typeface="Avenir Light"/>
                  <a:sym typeface="Avenir Light"/>
                </a:rPr>
                <a:t> TECHNOLOGIES</a:t>
              </a:r>
            </a:p>
          </p:txBody>
        </p:sp>
      </p:grpSp>
      <p:grpSp>
        <p:nvGrpSpPr>
          <p:cNvPr name="Group 44" id="44"/>
          <p:cNvGrpSpPr/>
          <p:nvPr/>
        </p:nvGrpSpPr>
        <p:grpSpPr>
          <a:xfrm rot="0">
            <a:off x="14814043" y="5055118"/>
            <a:ext cx="1002671" cy="1271869"/>
            <a:chOff x="0" y="0"/>
            <a:chExt cx="1336894" cy="1695826"/>
          </a:xfrm>
        </p:grpSpPr>
        <p:sp>
          <p:nvSpPr>
            <p:cNvPr name="Freeform 45" id="45"/>
            <p:cNvSpPr/>
            <p:nvPr/>
          </p:nvSpPr>
          <p:spPr>
            <a:xfrm flipH="false" flipV="false" rot="0">
              <a:off x="0" y="424105"/>
              <a:ext cx="1336894" cy="1271720"/>
            </a:xfrm>
            <a:custGeom>
              <a:avLst/>
              <a:gdLst/>
              <a:ahLst/>
              <a:cxnLst/>
              <a:rect r="r" b="b" t="t" l="l"/>
              <a:pathLst>
                <a:path h="1271720" w="1336894">
                  <a:moveTo>
                    <a:pt x="0" y="0"/>
                  </a:moveTo>
                  <a:lnTo>
                    <a:pt x="1336894" y="0"/>
                  </a:lnTo>
                  <a:lnTo>
                    <a:pt x="1336894" y="1271721"/>
                  </a:lnTo>
                  <a:lnTo>
                    <a:pt x="0" y="1271721"/>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46" id="46"/>
            <p:cNvSpPr/>
            <p:nvPr/>
          </p:nvSpPr>
          <p:spPr>
            <a:xfrm flipH="false" flipV="false" rot="-1194187">
              <a:off x="422886" y="48960"/>
              <a:ext cx="383164" cy="544461"/>
            </a:xfrm>
            <a:custGeom>
              <a:avLst/>
              <a:gdLst/>
              <a:ahLst/>
              <a:cxnLst/>
              <a:rect r="r" b="b" t="t" l="l"/>
              <a:pathLst>
                <a:path h="544461" w="383164">
                  <a:moveTo>
                    <a:pt x="0" y="0"/>
                  </a:moveTo>
                  <a:lnTo>
                    <a:pt x="383164" y="0"/>
                  </a:lnTo>
                  <a:lnTo>
                    <a:pt x="383164" y="544461"/>
                  </a:lnTo>
                  <a:lnTo>
                    <a:pt x="0" y="544461"/>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grpSp>
      <p:sp>
        <p:nvSpPr>
          <p:cNvPr name="TextBox 47" id="47"/>
          <p:cNvSpPr txBox="true"/>
          <p:nvPr/>
        </p:nvSpPr>
        <p:spPr>
          <a:xfrm rot="0">
            <a:off x="1579778" y="1941485"/>
            <a:ext cx="1521023" cy="344838"/>
          </a:xfrm>
          <a:prstGeom prst="rect">
            <a:avLst/>
          </a:prstGeom>
        </p:spPr>
        <p:txBody>
          <a:bodyPr anchor="t" rtlCol="false" tIns="0" lIns="0" bIns="0" rIns="0">
            <a:spAutoFit/>
          </a:bodyPr>
          <a:lstStyle/>
          <a:p>
            <a:pPr algn="ctr">
              <a:lnSpc>
                <a:spcPts val="2519"/>
              </a:lnSpc>
            </a:pPr>
            <a:r>
              <a:rPr lang="en-US" sz="1799">
                <a:solidFill>
                  <a:srgbClr val="000000"/>
                </a:solidFill>
                <a:latin typeface="Avenir"/>
                <a:ea typeface="Avenir"/>
                <a:cs typeface="Avenir"/>
                <a:sym typeface="Avenir"/>
              </a:rPr>
              <a:t>More to come!</a:t>
            </a:r>
          </a:p>
        </p:txBody>
      </p:sp>
      <p:grpSp>
        <p:nvGrpSpPr>
          <p:cNvPr name="Group 48" id="48"/>
          <p:cNvGrpSpPr/>
          <p:nvPr/>
        </p:nvGrpSpPr>
        <p:grpSpPr>
          <a:xfrm rot="0">
            <a:off x="13655219" y="3200403"/>
            <a:ext cx="2999300" cy="1038931"/>
            <a:chOff x="0" y="0"/>
            <a:chExt cx="3999067" cy="1385241"/>
          </a:xfrm>
        </p:grpSpPr>
        <p:sp>
          <p:nvSpPr>
            <p:cNvPr name="Freeform 49" id="49"/>
            <p:cNvSpPr/>
            <p:nvPr/>
          </p:nvSpPr>
          <p:spPr>
            <a:xfrm flipH="false" flipV="false" rot="0">
              <a:off x="0" y="0"/>
              <a:ext cx="3999067" cy="1061827"/>
            </a:xfrm>
            <a:custGeom>
              <a:avLst/>
              <a:gdLst/>
              <a:ahLst/>
              <a:cxnLst/>
              <a:rect r="r" b="b" t="t" l="l"/>
              <a:pathLst>
                <a:path h="1061827" w="3999067">
                  <a:moveTo>
                    <a:pt x="0" y="0"/>
                  </a:moveTo>
                  <a:lnTo>
                    <a:pt x="3999067" y="0"/>
                  </a:lnTo>
                  <a:lnTo>
                    <a:pt x="3999067" y="1061827"/>
                  </a:lnTo>
                  <a:lnTo>
                    <a:pt x="0" y="1061827"/>
                  </a:lnTo>
                  <a:lnTo>
                    <a:pt x="0" y="0"/>
                  </a:lnTo>
                  <a:close/>
                </a:path>
              </a:pathLst>
            </a:custGeom>
            <a:blipFill>
              <a:blip r:embed="rId5"/>
              <a:stretch>
                <a:fillRect l="-4305" t="-11846" r="-4266" b="-11846"/>
              </a:stretch>
            </a:blipFill>
          </p:spPr>
        </p:sp>
        <p:sp>
          <p:nvSpPr>
            <p:cNvPr name="TextBox 50" id="50"/>
            <p:cNvSpPr txBox="true"/>
            <p:nvPr/>
          </p:nvSpPr>
          <p:spPr>
            <a:xfrm rot="0">
              <a:off x="0" y="1102998"/>
              <a:ext cx="3999067" cy="282243"/>
            </a:xfrm>
            <a:prstGeom prst="rect">
              <a:avLst/>
            </a:prstGeom>
          </p:spPr>
          <p:txBody>
            <a:bodyPr anchor="t" rtlCol="false" tIns="0" lIns="0" bIns="0" rIns="0">
              <a:spAutoFit/>
            </a:bodyPr>
            <a:lstStyle/>
            <a:p>
              <a:pPr algn="ctr">
                <a:lnSpc>
                  <a:spcPts val="1679"/>
                </a:lnSpc>
              </a:pPr>
              <a:r>
                <a:rPr lang="en-US" b="true" sz="1199" spc="371">
                  <a:solidFill>
                    <a:srgbClr val="000000"/>
                  </a:solidFill>
                  <a:latin typeface="Avenir Bold"/>
                  <a:ea typeface="Avenir Bold"/>
                  <a:cs typeface="Avenir Bold"/>
                  <a:sym typeface="Avenir Bold"/>
                </a:rPr>
                <a:t>ENABLING</a:t>
              </a:r>
              <a:r>
                <a:rPr lang="en-US" sz="1199" spc="371">
                  <a:solidFill>
                    <a:srgbClr val="000000"/>
                  </a:solidFill>
                  <a:latin typeface="Avenir Light"/>
                  <a:ea typeface="Avenir Light"/>
                  <a:cs typeface="Avenir Light"/>
                  <a:sym typeface="Avenir Light"/>
                </a:rPr>
                <a:t> TECHNOLOGIES</a:t>
              </a:r>
            </a:p>
          </p:txBody>
        </p:sp>
      </p:grpSp>
      <p:grpSp>
        <p:nvGrpSpPr>
          <p:cNvPr name="Group 51" id="51"/>
          <p:cNvGrpSpPr/>
          <p:nvPr/>
        </p:nvGrpSpPr>
        <p:grpSpPr>
          <a:xfrm rot="0">
            <a:off x="15100442" y="3328524"/>
            <a:ext cx="495575" cy="554938"/>
            <a:chOff x="0" y="0"/>
            <a:chExt cx="910699" cy="1019787"/>
          </a:xfrm>
        </p:grpSpPr>
        <p:sp>
          <p:nvSpPr>
            <p:cNvPr name="Freeform 52" id="52"/>
            <p:cNvSpPr/>
            <p:nvPr/>
          </p:nvSpPr>
          <p:spPr>
            <a:xfrm flipH="false" flipV="false" rot="0">
              <a:off x="0" y="0"/>
              <a:ext cx="910699" cy="1019787"/>
            </a:xfrm>
            <a:custGeom>
              <a:avLst/>
              <a:gdLst/>
              <a:ahLst/>
              <a:cxnLst/>
              <a:rect r="r" b="b" t="t" l="l"/>
              <a:pathLst>
                <a:path h="1019787" w="910699">
                  <a:moveTo>
                    <a:pt x="0" y="0"/>
                  </a:moveTo>
                  <a:lnTo>
                    <a:pt x="910699" y="0"/>
                  </a:lnTo>
                  <a:lnTo>
                    <a:pt x="910699" y="1019787"/>
                  </a:lnTo>
                  <a:lnTo>
                    <a:pt x="0" y="1019787"/>
                  </a:lnTo>
                  <a:close/>
                </a:path>
              </a:pathLst>
            </a:custGeom>
            <a:solidFill>
              <a:srgbClr val="FFFFFF"/>
            </a:solidFill>
          </p:spPr>
        </p:sp>
        <p:sp>
          <p:nvSpPr>
            <p:cNvPr name="TextBox 53" id="53"/>
            <p:cNvSpPr txBox="true"/>
            <p:nvPr/>
          </p:nvSpPr>
          <p:spPr>
            <a:xfrm>
              <a:off x="0" y="-9525"/>
              <a:ext cx="910699" cy="1029312"/>
            </a:xfrm>
            <a:prstGeom prst="rect">
              <a:avLst/>
            </a:prstGeom>
          </p:spPr>
          <p:txBody>
            <a:bodyPr anchor="ctr" rtlCol="false" tIns="50800" lIns="50800" bIns="50800" rIns="50800"/>
            <a:lstStyle/>
            <a:p>
              <a:pPr algn="ctr">
                <a:lnSpc>
                  <a:spcPts val="559"/>
                </a:lnSpc>
              </a:pPr>
            </a:p>
          </p:txBody>
        </p:sp>
      </p:grpSp>
      <p:sp>
        <p:nvSpPr>
          <p:cNvPr name="Freeform 54" id="54"/>
          <p:cNvSpPr/>
          <p:nvPr/>
        </p:nvSpPr>
        <p:spPr>
          <a:xfrm flipH="false" flipV="false" rot="0">
            <a:off x="15063361" y="3328524"/>
            <a:ext cx="554938" cy="554938"/>
          </a:xfrm>
          <a:custGeom>
            <a:avLst/>
            <a:gdLst/>
            <a:ahLst/>
            <a:cxnLst/>
            <a:rect r="r" b="b" t="t" l="l"/>
            <a:pathLst>
              <a:path h="554938" w="554938">
                <a:moveTo>
                  <a:pt x="0" y="0"/>
                </a:moveTo>
                <a:lnTo>
                  <a:pt x="554938" y="0"/>
                </a:lnTo>
                <a:lnTo>
                  <a:pt x="554938" y="554938"/>
                </a:lnTo>
                <a:lnTo>
                  <a:pt x="0" y="554938"/>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859115" y="2138367"/>
            <a:ext cx="15010502" cy="884167"/>
          </a:xfrm>
          <a:prstGeom prst="rect">
            <a:avLst/>
          </a:prstGeom>
        </p:spPr>
        <p:txBody>
          <a:bodyPr anchor="t" rtlCol="false" tIns="0" lIns="0" bIns="0" rIns="0">
            <a:spAutoFit/>
          </a:bodyPr>
          <a:lstStyle/>
          <a:p>
            <a:pPr algn="l">
              <a:lnSpc>
                <a:spcPts val="3440"/>
              </a:lnSpc>
            </a:pPr>
            <a:r>
              <a:rPr lang="en-US" sz="2293">
                <a:solidFill>
                  <a:srgbClr val="373939"/>
                </a:solidFill>
                <a:latin typeface="Avenir"/>
                <a:ea typeface="Avenir"/>
                <a:cs typeface="Avenir"/>
                <a:sym typeface="Avenir"/>
              </a:rPr>
              <a:t>Please don’t crowd the logo! Leave enough space for the logo so it can stand out and remain legible. </a:t>
            </a:r>
          </a:p>
          <a:p>
            <a:pPr algn="l">
              <a:lnSpc>
                <a:spcPts val="3440"/>
              </a:lnSpc>
            </a:pPr>
            <a:r>
              <a:rPr lang="en-US" sz="2293">
                <a:solidFill>
                  <a:srgbClr val="373939"/>
                </a:solidFill>
                <a:latin typeface="Avenir"/>
                <a:ea typeface="Avenir"/>
                <a:cs typeface="Avenir"/>
                <a:sym typeface="Avenir"/>
              </a:rPr>
              <a:t>Avoid the below practices when applying logos to any materials. </a:t>
            </a:r>
          </a:p>
        </p:txBody>
      </p:sp>
      <p:sp>
        <p:nvSpPr>
          <p:cNvPr name="TextBox 3" id="3"/>
          <p:cNvSpPr txBox="true"/>
          <p:nvPr/>
        </p:nvSpPr>
        <p:spPr>
          <a:xfrm rot="0">
            <a:off x="1788663" y="866775"/>
            <a:ext cx="10157096" cy="995014"/>
          </a:xfrm>
          <a:prstGeom prst="rect">
            <a:avLst/>
          </a:prstGeom>
        </p:spPr>
        <p:txBody>
          <a:bodyPr anchor="t" rtlCol="false" tIns="0" lIns="0" bIns="0" rIns="0">
            <a:spAutoFit/>
          </a:bodyPr>
          <a:lstStyle/>
          <a:p>
            <a:pPr algn="l">
              <a:lnSpc>
                <a:spcPts val="7153"/>
              </a:lnSpc>
            </a:pPr>
            <a:r>
              <a:rPr lang="en-US" sz="5545" b="true">
                <a:solidFill>
                  <a:srgbClr val="373939"/>
                </a:solidFill>
                <a:latin typeface="Avenir Bold"/>
                <a:ea typeface="Avenir Bold"/>
                <a:cs typeface="Avenir Bold"/>
                <a:sym typeface="Avenir Bold"/>
              </a:rPr>
              <a:t>Logo Etiquette &amp; Clear Space</a:t>
            </a:r>
          </a:p>
        </p:txBody>
      </p:sp>
      <p:sp>
        <p:nvSpPr>
          <p:cNvPr name="TextBox 4" id="4"/>
          <p:cNvSpPr txBox="true"/>
          <p:nvPr/>
        </p:nvSpPr>
        <p:spPr>
          <a:xfrm rot="0">
            <a:off x="3750496" y="5979821"/>
            <a:ext cx="187086" cy="445383"/>
          </a:xfrm>
          <a:prstGeom prst="rect">
            <a:avLst/>
          </a:prstGeom>
        </p:spPr>
        <p:txBody>
          <a:bodyPr anchor="t" rtlCol="false" tIns="0" lIns="0" bIns="0" rIns="0">
            <a:spAutoFit/>
          </a:bodyPr>
          <a:lstStyle/>
          <a:p>
            <a:pPr algn="ctr">
              <a:lnSpc>
                <a:spcPts val="3245"/>
              </a:lnSpc>
            </a:pPr>
            <a:r>
              <a:rPr lang="en-US" sz="2318">
                <a:solidFill>
                  <a:srgbClr val="FF3131"/>
                </a:solidFill>
                <a:latin typeface="Avenir"/>
                <a:ea typeface="Avenir"/>
                <a:cs typeface="Avenir"/>
                <a:sym typeface="Avenir"/>
              </a:rPr>
              <a:t>X</a:t>
            </a:r>
          </a:p>
        </p:txBody>
      </p:sp>
      <p:sp>
        <p:nvSpPr>
          <p:cNvPr name="TextBox 5" id="5"/>
          <p:cNvSpPr txBox="true"/>
          <p:nvPr/>
        </p:nvSpPr>
        <p:spPr>
          <a:xfrm rot="0">
            <a:off x="8464213" y="5979821"/>
            <a:ext cx="187086" cy="445383"/>
          </a:xfrm>
          <a:prstGeom prst="rect">
            <a:avLst/>
          </a:prstGeom>
        </p:spPr>
        <p:txBody>
          <a:bodyPr anchor="t" rtlCol="false" tIns="0" lIns="0" bIns="0" rIns="0">
            <a:spAutoFit/>
          </a:bodyPr>
          <a:lstStyle/>
          <a:p>
            <a:pPr algn="ctr">
              <a:lnSpc>
                <a:spcPts val="3245"/>
              </a:lnSpc>
            </a:pPr>
            <a:r>
              <a:rPr lang="en-US" sz="2318">
                <a:solidFill>
                  <a:srgbClr val="FF3131"/>
                </a:solidFill>
                <a:latin typeface="Avenir"/>
                <a:ea typeface="Avenir"/>
                <a:cs typeface="Avenir"/>
                <a:sym typeface="Avenir"/>
              </a:rPr>
              <a:t>X</a:t>
            </a:r>
          </a:p>
        </p:txBody>
      </p:sp>
      <p:sp>
        <p:nvSpPr>
          <p:cNvPr name="TextBox 6" id="6"/>
          <p:cNvSpPr txBox="true"/>
          <p:nvPr/>
        </p:nvSpPr>
        <p:spPr>
          <a:xfrm rot="0">
            <a:off x="2615841" y="6646578"/>
            <a:ext cx="2643482" cy="1305850"/>
          </a:xfrm>
          <a:prstGeom prst="rect">
            <a:avLst/>
          </a:prstGeom>
        </p:spPr>
        <p:txBody>
          <a:bodyPr anchor="t" rtlCol="false" tIns="0" lIns="0" bIns="0" rIns="0">
            <a:spAutoFit/>
          </a:bodyPr>
          <a:lstStyle/>
          <a:p>
            <a:pPr algn="ctr">
              <a:lnSpc>
                <a:spcPts val="2591"/>
              </a:lnSpc>
            </a:pPr>
            <a:r>
              <a:rPr lang="en-US" sz="1727">
                <a:solidFill>
                  <a:srgbClr val="373939"/>
                </a:solidFill>
                <a:latin typeface="Avenir"/>
                <a:ea typeface="Avenir"/>
                <a:cs typeface="Avenir"/>
                <a:sym typeface="Avenir"/>
              </a:rPr>
              <a:t>Try not to shrink the </a:t>
            </a:r>
          </a:p>
          <a:p>
            <a:pPr algn="ctr">
              <a:lnSpc>
                <a:spcPts val="2591"/>
              </a:lnSpc>
            </a:pPr>
            <a:r>
              <a:rPr lang="en-US" sz="1727">
                <a:solidFill>
                  <a:srgbClr val="373939"/>
                </a:solidFill>
                <a:latin typeface="Avenir"/>
                <a:ea typeface="Avenir"/>
                <a:cs typeface="Avenir"/>
                <a:sym typeface="Avenir"/>
              </a:rPr>
              <a:t>logo down to where “Enabling Technologies” is no longer legible.</a:t>
            </a:r>
          </a:p>
        </p:txBody>
      </p:sp>
      <p:sp>
        <p:nvSpPr>
          <p:cNvPr name="TextBox 7" id="7"/>
          <p:cNvSpPr txBox="true"/>
          <p:nvPr/>
        </p:nvSpPr>
        <p:spPr>
          <a:xfrm rot="0">
            <a:off x="7319543" y="6646578"/>
            <a:ext cx="2476426" cy="1305850"/>
          </a:xfrm>
          <a:prstGeom prst="rect">
            <a:avLst/>
          </a:prstGeom>
        </p:spPr>
        <p:txBody>
          <a:bodyPr anchor="t" rtlCol="false" tIns="0" lIns="0" bIns="0" rIns="0">
            <a:spAutoFit/>
          </a:bodyPr>
          <a:lstStyle/>
          <a:p>
            <a:pPr algn="ctr">
              <a:lnSpc>
                <a:spcPts val="2591"/>
              </a:lnSpc>
            </a:pPr>
            <a:r>
              <a:rPr lang="en-US" sz="1727">
                <a:solidFill>
                  <a:srgbClr val="373939"/>
                </a:solidFill>
                <a:latin typeface="Avenir"/>
                <a:ea typeface="Avenir"/>
                <a:cs typeface="Avenir"/>
                <a:sym typeface="Avenir"/>
              </a:rPr>
              <a:t>Do not crop out “Enabling Technologies” without prior permission from Team Marketing. </a:t>
            </a:r>
          </a:p>
        </p:txBody>
      </p:sp>
      <p:sp>
        <p:nvSpPr>
          <p:cNvPr name="TextBox 8" id="8"/>
          <p:cNvSpPr txBox="true"/>
          <p:nvPr/>
        </p:nvSpPr>
        <p:spPr>
          <a:xfrm rot="0">
            <a:off x="12569546" y="6646578"/>
            <a:ext cx="2635759" cy="1305850"/>
          </a:xfrm>
          <a:prstGeom prst="rect">
            <a:avLst/>
          </a:prstGeom>
        </p:spPr>
        <p:txBody>
          <a:bodyPr anchor="t" rtlCol="false" tIns="0" lIns="0" bIns="0" rIns="0">
            <a:spAutoFit/>
          </a:bodyPr>
          <a:lstStyle/>
          <a:p>
            <a:pPr algn="ctr">
              <a:lnSpc>
                <a:spcPts val="2591"/>
              </a:lnSpc>
            </a:pPr>
            <a:r>
              <a:rPr lang="en-US" sz="1727">
                <a:solidFill>
                  <a:srgbClr val="373939"/>
                </a:solidFill>
                <a:latin typeface="Avenir"/>
                <a:ea typeface="Avenir"/>
                <a:cs typeface="Avenir"/>
                <a:sym typeface="Avenir"/>
              </a:rPr>
              <a:t>Don’t publish any materials where the logo appears blurry or pixelated.</a:t>
            </a:r>
          </a:p>
        </p:txBody>
      </p:sp>
      <p:sp>
        <p:nvSpPr>
          <p:cNvPr name="TextBox 9" id="9"/>
          <p:cNvSpPr txBox="true"/>
          <p:nvPr/>
        </p:nvSpPr>
        <p:spPr>
          <a:xfrm rot="0">
            <a:off x="13793883" y="5979821"/>
            <a:ext cx="187086" cy="445383"/>
          </a:xfrm>
          <a:prstGeom prst="rect">
            <a:avLst/>
          </a:prstGeom>
        </p:spPr>
        <p:txBody>
          <a:bodyPr anchor="t" rtlCol="false" tIns="0" lIns="0" bIns="0" rIns="0">
            <a:spAutoFit/>
          </a:bodyPr>
          <a:lstStyle/>
          <a:p>
            <a:pPr algn="ctr">
              <a:lnSpc>
                <a:spcPts val="3245"/>
              </a:lnSpc>
            </a:pPr>
            <a:r>
              <a:rPr lang="en-US" sz="2318">
                <a:solidFill>
                  <a:srgbClr val="FF3131"/>
                </a:solidFill>
                <a:latin typeface="Avenir"/>
                <a:ea typeface="Avenir"/>
                <a:cs typeface="Avenir"/>
                <a:sym typeface="Avenir"/>
              </a:rPr>
              <a:t>X</a:t>
            </a:r>
          </a:p>
        </p:txBody>
      </p:sp>
      <p:grpSp>
        <p:nvGrpSpPr>
          <p:cNvPr name="Group 10" id="10"/>
          <p:cNvGrpSpPr/>
          <p:nvPr/>
        </p:nvGrpSpPr>
        <p:grpSpPr>
          <a:xfrm rot="0">
            <a:off x="3033799" y="4834073"/>
            <a:ext cx="1807567" cy="630482"/>
            <a:chOff x="0" y="0"/>
            <a:chExt cx="2410089" cy="840643"/>
          </a:xfrm>
        </p:grpSpPr>
        <p:sp>
          <p:nvSpPr>
            <p:cNvPr name="Freeform 11" id="11"/>
            <p:cNvSpPr/>
            <p:nvPr/>
          </p:nvSpPr>
          <p:spPr>
            <a:xfrm flipH="false" flipV="false" rot="0">
              <a:off x="0" y="0"/>
              <a:ext cx="2410089" cy="637031"/>
            </a:xfrm>
            <a:custGeom>
              <a:avLst/>
              <a:gdLst/>
              <a:ahLst/>
              <a:cxnLst/>
              <a:rect r="r" b="b" t="t" l="l"/>
              <a:pathLst>
                <a:path h="637031" w="2410089">
                  <a:moveTo>
                    <a:pt x="0" y="0"/>
                  </a:moveTo>
                  <a:lnTo>
                    <a:pt x="2410089" y="0"/>
                  </a:lnTo>
                  <a:lnTo>
                    <a:pt x="2410089" y="637031"/>
                  </a:lnTo>
                  <a:lnTo>
                    <a:pt x="0" y="637031"/>
                  </a:lnTo>
                  <a:lnTo>
                    <a:pt x="0" y="0"/>
                  </a:lnTo>
                  <a:close/>
                </a:path>
              </a:pathLst>
            </a:custGeom>
            <a:blipFill>
              <a:blip r:embed="rId2"/>
              <a:stretch>
                <a:fillRect l="-1141" t="-7884" r="-919" b="-55448"/>
              </a:stretch>
            </a:blipFill>
          </p:spPr>
        </p:sp>
        <p:sp>
          <p:nvSpPr>
            <p:cNvPr name="TextBox 12" id="12"/>
            <p:cNvSpPr txBox="true"/>
            <p:nvPr/>
          </p:nvSpPr>
          <p:spPr>
            <a:xfrm rot="0">
              <a:off x="0" y="661148"/>
              <a:ext cx="2410089" cy="179495"/>
            </a:xfrm>
            <a:prstGeom prst="rect">
              <a:avLst/>
            </a:prstGeom>
          </p:spPr>
          <p:txBody>
            <a:bodyPr anchor="t" rtlCol="false" tIns="0" lIns="0" bIns="0" rIns="0">
              <a:spAutoFit/>
            </a:bodyPr>
            <a:lstStyle/>
            <a:p>
              <a:pPr algn="ctr">
                <a:lnSpc>
                  <a:spcPts val="1012"/>
                </a:lnSpc>
              </a:pPr>
              <a:r>
                <a:rPr lang="en-US" b="true" sz="722" spc="224">
                  <a:solidFill>
                    <a:srgbClr val="000000"/>
                  </a:solidFill>
                  <a:latin typeface="Avenir Bold"/>
                  <a:ea typeface="Avenir Bold"/>
                  <a:cs typeface="Avenir Bold"/>
                  <a:sym typeface="Avenir Bold"/>
                </a:rPr>
                <a:t>ENABLING</a:t>
              </a:r>
              <a:r>
                <a:rPr lang="en-US" sz="722" spc="224">
                  <a:solidFill>
                    <a:srgbClr val="000000"/>
                  </a:solidFill>
                  <a:latin typeface="Avenir Light"/>
                  <a:ea typeface="Avenir Light"/>
                  <a:cs typeface="Avenir Light"/>
                  <a:sym typeface="Avenir Light"/>
                </a:rPr>
                <a:t> TECHNOLOGIES</a:t>
              </a:r>
            </a:p>
          </p:txBody>
        </p:sp>
      </p:grpSp>
      <p:grpSp>
        <p:nvGrpSpPr>
          <p:cNvPr name="Group 13" id="13"/>
          <p:cNvGrpSpPr/>
          <p:nvPr/>
        </p:nvGrpSpPr>
        <p:grpSpPr>
          <a:xfrm rot="0">
            <a:off x="12289779" y="4468260"/>
            <a:ext cx="3382380" cy="1179780"/>
            <a:chOff x="0" y="0"/>
            <a:chExt cx="4509840" cy="1573040"/>
          </a:xfrm>
        </p:grpSpPr>
        <p:sp>
          <p:nvSpPr>
            <p:cNvPr name="Freeform 14" id="14"/>
            <p:cNvSpPr/>
            <p:nvPr/>
          </p:nvSpPr>
          <p:spPr>
            <a:xfrm flipH="false" flipV="false" rot="0">
              <a:off x="0" y="0"/>
              <a:ext cx="4509840" cy="1192033"/>
            </a:xfrm>
            <a:custGeom>
              <a:avLst/>
              <a:gdLst/>
              <a:ahLst/>
              <a:cxnLst/>
              <a:rect r="r" b="b" t="t" l="l"/>
              <a:pathLst>
                <a:path h="1192033" w="4509840">
                  <a:moveTo>
                    <a:pt x="0" y="0"/>
                  </a:moveTo>
                  <a:lnTo>
                    <a:pt x="4509840" y="0"/>
                  </a:lnTo>
                  <a:lnTo>
                    <a:pt x="4509840" y="1192033"/>
                  </a:lnTo>
                  <a:lnTo>
                    <a:pt x="0" y="1192033"/>
                  </a:lnTo>
                  <a:lnTo>
                    <a:pt x="0" y="0"/>
                  </a:lnTo>
                  <a:close/>
                </a:path>
              </a:pathLst>
            </a:custGeom>
            <a:blipFill>
              <a:blip r:embed="rId2"/>
              <a:stretch>
                <a:fillRect l="-1141" t="-7884" r="-919" b="-55448"/>
              </a:stretch>
            </a:blipFill>
          </p:spPr>
        </p:sp>
        <p:sp>
          <p:nvSpPr>
            <p:cNvPr name="TextBox 15" id="15"/>
            <p:cNvSpPr txBox="true"/>
            <p:nvPr/>
          </p:nvSpPr>
          <p:spPr>
            <a:xfrm rot="0">
              <a:off x="0" y="1260831"/>
              <a:ext cx="4509840" cy="312209"/>
            </a:xfrm>
            <a:prstGeom prst="rect">
              <a:avLst/>
            </a:prstGeom>
          </p:spPr>
          <p:txBody>
            <a:bodyPr anchor="t" rtlCol="false" tIns="0" lIns="0" bIns="0" rIns="0">
              <a:spAutoFit/>
            </a:bodyPr>
            <a:lstStyle/>
            <a:p>
              <a:pPr algn="ctr">
                <a:lnSpc>
                  <a:spcPts val="1893"/>
                </a:lnSpc>
              </a:pPr>
              <a:r>
                <a:rPr lang="en-US" b="true" sz="1352" spc="419">
                  <a:solidFill>
                    <a:srgbClr val="000000"/>
                  </a:solidFill>
                  <a:latin typeface="Avenir Bold"/>
                  <a:ea typeface="Avenir Bold"/>
                  <a:cs typeface="Avenir Bold"/>
                  <a:sym typeface="Avenir Bold"/>
                </a:rPr>
                <a:t>ENABLING</a:t>
              </a:r>
              <a:r>
                <a:rPr lang="en-US" sz="1352" spc="419">
                  <a:solidFill>
                    <a:srgbClr val="000000"/>
                  </a:solidFill>
                  <a:latin typeface="Avenir Light"/>
                  <a:ea typeface="Avenir Light"/>
                  <a:cs typeface="Avenir Light"/>
                  <a:sym typeface="Avenir Light"/>
                </a:rPr>
                <a:t> TECHNOLOGIES</a:t>
              </a:r>
            </a:p>
          </p:txBody>
        </p:sp>
      </p:grpSp>
      <p:sp>
        <p:nvSpPr>
          <p:cNvPr name="Freeform 16" id="16"/>
          <p:cNvSpPr/>
          <p:nvPr/>
        </p:nvSpPr>
        <p:spPr>
          <a:xfrm flipH="false" flipV="false" rot="0">
            <a:off x="7221473" y="4468260"/>
            <a:ext cx="3382380" cy="894025"/>
          </a:xfrm>
          <a:custGeom>
            <a:avLst/>
            <a:gdLst/>
            <a:ahLst/>
            <a:cxnLst/>
            <a:rect r="r" b="b" t="t" l="l"/>
            <a:pathLst>
              <a:path h="894025" w="3382380">
                <a:moveTo>
                  <a:pt x="0" y="0"/>
                </a:moveTo>
                <a:lnTo>
                  <a:pt x="3382381" y="0"/>
                </a:lnTo>
                <a:lnTo>
                  <a:pt x="3382381" y="894025"/>
                </a:lnTo>
                <a:lnTo>
                  <a:pt x="0" y="894025"/>
                </a:lnTo>
                <a:lnTo>
                  <a:pt x="0" y="0"/>
                </a:lnTo>
                <a:close/>
              </a:path>
            </a:pathLst>
          </a:custGeom>
          <a:blipFill>
            <a:blip r:embed="rId2"/>
            <a:stretch>
              <a:fillRect l="-1141" t="-7884" r="-919" b="-55448"/>
            </a:stretch>
          </a:blipFill>
        </p:spPr>
      </p:sp>
    </p:spTree>
  </p:cSld>
  <p:clrMapOvr>
    <a:masterClrMapping/>
  </p:clrMapOvr>
</p:sld>
</file>

<file path=ppt/slides/slide1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9124950" y="5143500"/>
            <a:ext cx="10188610" cy="5143500"/>
            <a:chOff x="0" y="0"/>
            <a:chExt cx="2314764" cy="1168559"/>
          </a:xfrm>
        </p:grpSpPr>
        <p:sp>
          <p:nvSpPr>
            <p:cNvPr name="Freeform 3" id="3"/>
            <p:cNvSpPr/>
            <p:nvPr/>
          </p:nvSpPr>
          <p:spPr>
            <a:xfrm flipH="false" flipV="false" rot="0">
              <a:off x="0" y="0"/>
              <a:ext cx="2314764" cy="1168559"/>
            </a:xfrm>
            <a:custGeom>
              <a:avLst/>
              <a:gdLst/>
              <a:ahLst/>
              <a:cxnLst/>
              <a:rect r="r" b="b" t="t" l="l"/>
              <a:pathLst>
                <a:path h="1168559" w="2314764">
                  <a:moveTo>
                    <a:pt x="0" y="0"/>
                  </a:moveTo>
                  <a:lnTo>
                    <a:pt x="2314764" y="0"/>
                  </a:lnTo>
                  <a:lnTo>
                    <a:pt x="2314764" y="1168559"/>
                  </a:lnTo>
                  <a:lnTo>
                    <a:pt x="0" y="1168559"/>
                  </a:lnTo>
                  <a:close/>
                </a:path>
              </a:pathLst>
            </a:custGeom>
            <a:solidFill>
              <a:srgbClr val="373939"/>
            </a:solidFill>
          </p:spPr>
        </p:sp>
        <p:sp>
          <p:nvSpPr>
            <p:cNvPr name="TextBox 4" id="4"/>
            <p:cNvSpPr txBox="true"/>
            <p:nvPr/>
          </p:nvSpPr>
          <p:spPr>
            <a:xfrm>
              <a:off x="0" y="-57150"/>
              <a:ext cx="2314764" cy="1225709"/>
            </a:xfrm>
            <a:prstGeom prst="rect">
              <a:avLst/>
            </a:prstGeom>
          </p:spPr>
          <p:txBody>
            <a:bodyPr anchor="ctr" rtlCol="false" tIns="50800" lIns="50800" bIns="50800" rIns="50800"/>
            <a:lstStyle/>
            <a:p>
              <a:pPr algn="ctr">
                <a:lnSpc>
                  <a:spcPts val="2575"/>
                </a:lnSpc>
              </a:pPr>
            </a:p>
          </p:txBody>
        </p:sp>
      </p:grpSp>
      <p:grpSp>
        <p:nvGrpSpPr>
          <p:cNvPr name="Group 5" id="5"/>
          <p:cNvGrpSpPr/>
          <p:nvPr/>
        </p:nvGrpSpPr>
        <p:grpSpPr>
          <a:xfrm rot="0">
            <a:off x="0" y="5143500"/>
            <a:ext cx="9144000" cy="5143500"/>
            <a:chOff x="0" y="0"/>
            <a:chExt cx="2077438" cy="1168559"/>
          </a:xfrm>
        </p:grpSpPr>
        <p:sp>
          <p:nvSpPr>
            <p:cNvPr name="Freeform 6" id="6"/>
            <p:cNvSpPr/>
            <p:nvPr/>
          </p:nvSpPr>
          <p:spPr>
            <a:xfrm flipH="false" flipV="false" rot="0">
              <a:off x="0" y="0"/>
              <a:ext cx="2077438" cy="1168559"/>
            </a:xfrm>
            <a:custGeom>
              <a:avLst/>
              <a:gdLst/>
              <a:ahLst/>
              <a:cxnLst/>
              <a:rect r="r" b="b" t="t" l="l"/>
              <a:pathLst>
                <a:path h="1168559" w="2077438">
                  <a:moveTo>
                    <a:pt x="0" y="0"/>
                  </a:moveTo>
                  <a:lnTo>
                    <a:pt x="2077438" y="0"/>
                  </a:lnTo>
                  <a:lnTo>
                    <a:pt x="2077438" y="1168559"/>
                  </a:lnTo>
                  <a:lnTo>
                    <a:pt x="0" y="1168559"/>
                  </a:lnTo>
                  <a:close/>
                </a:path>
              </a:pathLst>
            </a:custGeom>
            <a:solidFill>
              <a:srgbClr val="FF9F24"/>
            </a:solidFill>
          </p:spPr>
        </p:sp>
        <p:sp>
          <p:nvSpPr>
            <p:cNvPr name="TextBox 7" id="7"/>
            <p:cNvSpPr txBox="true"/>
            <p:nvPr/>
          </p:nvSpPr>
          <p:spPr>
            <a:xfrm>
              <a:off x="0" y="-57150"/>
              <a:ext cx="2077438" cy="1225709"/>
            </a:xfrm>
            <a:prstGeom prst="rect">
              <a:avLst/>
            </a:prstGeom>
          </p:spPr>
          <p:txBody>
            <a:bodyPr anchor="ctr" rtlCol="false" tIns="50800" lIns="50800" bIns="50800" rIns="50800"/>
            <a:lstStyle/>
            <a:p>
              <a:pPr algn="ctr">
                <a:lnSpc>
                  <a:spcPts val="2575"/>
                </a:lnSpc>
              </a:pPr>
            </a:p>
          </p:txBody>
        </p:sp>
      </p:grpSp>
      <p:grpSp>
        <p:nvGrpSpPr>
          <p:cNvPr name="Group 8" id="8"/>
          <p:cNvGrpSpPr/>
          <p:nvPr/>
        </p:nvGrpSpPr>
        <p:grpSpPr>
          <a:xfrm rot="0">
            <a:off x="0" y="5133354"/>
            <a:ext cx="9144000" cy="5153646"/>
            <a:chOff x="0" y="0"/>
            <a:chExt cx="2878599" cy="1622406"/>
          </a:xfrm>
        </p:grpSpPr>
        <p:sp>
          <p:nvSpPr>
            <p:cNvPr name="Freeform 9" id="9"/>
            <p:cNvSpPr/>
            <p:nvPr/>
          </p:nvSpPr>
          <p:spPr>
            <a:xfrm flipH="false" flipV="false" rot="0">
              <a:off x="0" y="0"/>
              <a:ext cx="2878599" cy="1622406"/>
            </a:xfrm>
            <a:custGeom>
              <a:avLst/>
              <a:gdLst/>
              <a:ahLst/>
              <a:cxnLst/>
              <a:rect r="r" b="b" t="t" l="l"/>
              <a:pathLst>
                <a:path h="1622406" w="2878599">
                  <a:moveTo>
                    <a:pt x="0" y="0"/>
                  </a:moveTo>
                  <a:lnTo>
                    <a:pt x="2878599" y="0"/>
                  </a:lnTo>
                  <a:lnTo>
                    <a:pt x="2878599" y="1622406"/>
                  </a:lnTo>
                  <a:lnTo>
                    <a:pt x="0" y="1622406"/>
                  </a:lnTo>
                  <a:close/>
                </a:path>
              </a:pathLst>
            </a:custGeom>
            <a:solidFill>
              <a:srgbClr val="02637F"/>
            </a:solidFill>
            <a:ln cap="sq">
              <a:noFill/>
              <a:prstDash val="solid"/>
              <a:miter/>
            </a:ln>
          </p:spPr>
        </p:sp>
        <p:sp>
          <p:nvSpPr>
            <p:cNvPr name="TextBox 10" id="10"/>
            <p:cNvSpPr txBox="true"/>
            <p:nvPr/>
          </p:nvSpPr>
          <p:spPr>
            <a:xfrm>
              <a:off x="0" y="-66675"/>
              <a:ext cx="2878599" cy="1689081"/>
            </a:xfrm>
            <a:prstGeom prst="rect">
              <a:avLst/>
            </a:prstGeom>
          </p:spPr>
          <p:txBody>
            <a:bodyPr anchor="ctr" rtlCol="false" tIns="50800" lIns="50800" bIns="50800" rIns="50800"/>
            <a:lstStyle/>
            <a:p>
              <a:pPr algn="ctr" marL="0" indent="0" lvl="0">
                <a:lnSpc>
                  <a:spcPts val="3091"/>
                </a:lnSpc>
                <a:spcBef>
                  <a:spcPct val="0"/>
                </a:spcBef>
              </a:pPr>
            </a:p>
          </p:txBody>
        </p:sp>
      </p:grpSp>
      <p:sp>
        <p:nvSpPr>
          <p:cNvPr name="TextBox 11" id="11"/>
          <p:cNvSpPr txBox="true"/>
          <p:nvPr/>
        </p:nvSpPr>
        <p:spPr>
          <a:xfrm rot="0">
            <a:off x="1028700" y="2279941"/>
            <a:ext cx="8904239" cy="2500624"/>
          </a:xfrm>
          <a:prstGeom prst="rect">
            <a:avLst/>
          </a:prstGeom>
        </p:spPr>
        <p:txBody>
          <a:bodyPr anchor="t" rtlCol="false" tIns="0" lIns="0" bIns="0" rIns="0">
            <a:spAutoFit/>
          </a:bodyPr>
          <a:lstStyle/>
          <a:p>
            <a:pPr algn="l">
              <a:lnSpc>
                <a:spcPts val="6138"/>
              </a:lnSpc>
            </a:pPr>
            <a:r>
              <a:rPr lang="en-US" sz="6461" b="true">
                <a:solidFill>
                  <a:srgbClr val="373939"/>
                </a:solidFill>
                <a:latin typeface="Avenir Bold"/>
                <a:ea typeface="Avenir Bold"/>
                <a:cs typeface="Avenir Bold"/>
                <a:sym typeface="Avenir Bold"/>
              </a:rPr>
              <a:t>The Importance of Copy and Logo Usage with Contrast</a:t>
            </a:r>
          </a:p>
        </p:txBody>
      </p:sp>
      <p:sp>
        <p:nvSpPr>
          <p:cNvPr name="TextBox 12" id="12"/>
          <p:cNvSpPr txBox="true"/>
          <p:nvPr/>
        </p:nvSpPr>
        <p:spPr>
          <a:xfrm rot="0">
            <a:off x="9932939" y="5570331"/>
            <a:ext cx="7591282" cy="4175538"/>
          </a:xfrm>
          <a:prstGeom prst="rect">
            <a:avLst/>
          </a:prstGeom>
        </p:spPr>
        <p:txBody>
          <a:bodyPr anchor="t" rtlCol="false" tIns="0" lIns="0" bIns="0" rIns="0">
            <a:spAutoFit/>
          </a:bodyPr>
          <a:lstStyle/>
          <a:p>
            <a:pPr algn="l">
              <a:lnSpc>
                <a:spcPts val="3344"/>
              </a:lnSpc>
            </a:pPr>
            <a:r>
              <a:rPr lang="en-US" sz="2229">
                <a:solidFill>
                  <a:srgbClr val="FFFFFF"/>
                </a:solidFill>
                <a:latin typeface="Avenir"/>
                <a:ea typeface="Avenir"/>
                <a:cs typeface="Avenir"/>
                <a:sym typeface="Avenir"/>
              </a:rPr>
              <a:t>It’s important for all of our readers to be able to easily read the content we share. In order to remain accessible to all audience members, it’s very important to utilize the principle of contrast. </a:t>
            </a:r>
          </a:p>
          <a:p>
            <a:pPr algn="l">
              <a:lnSpc>
                <a:spcPts val="3344"/>
              </a:lnSpc>
            </a:pPr>
          </a:p>
          <a:p>
            <a:pPr algn="l">
              <a:lnSpc>
                <a:spcPts val="3344"/>
              </a:lnSpc>
            </a:pPr>
            <a:r>
              <a:rPr lang="en-US" sz="2229">
                <a:solidFill>
                  <a:srgbClr val="FFFFFF"/>
                </a:solidFill>
                <a:latin typeface="Avenir"/>
                <a:ea typeface="Avenir"/>
                <a:cs typeface="Avenir"/>
                <a:sym typeface="Avenir"/>
              </a:rPr>
              <a:t>By providing a clear contrast between the background and text colors, we can ensure our content is legible for our readers. Take note of the examples in the following pages to see best practices for using our logos on different background colors.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41051" y="-8917133"/>
            <a:ext cx="18741540" cy="11255071"/>
            <a:chOff x="0" y="0"/>
            <a:chExt cx="4936043" cy="2964299"/>
          </a:xfrm>
        </p:grpSpPr>
        <p:sp>
          <p:nvSpPr>
            <p:cNvPr name="Freeform 3" id="3"/>
            <p:cNvSpPr/>
            <p:nvPr/>
          </p:nvSpPr>
          <p:spPr>
            <a:xfrm flipH="false" flipV="false" rot="0">
              <a:off x="0" y="0"/>
              <a:ext cx="4936043" cy="2964299"/>
            </a:xfrm>
            <a:custGeom>
              <a:avLst/>
              <a:gdLst/>
              <a:ahLst/>
              <a:cxnLst/>
              <a:rect r="r" b="b" t="t" l="l"/>
              <a:pathLst>
                <a:path h="2964299" w="4936043">
                  <a:moveTo>
                    <a:pt x="0" y="0"/>
                  </a:moveTo>
                  <a:lnTo>
                    <a:pt x="4936043" y="0"/>
                  </a:lnTo>
                  <a:lnTo>
                    <a:pt x="4936043" y="2964299"/>
                  </a:lnTo>
                  <a:lnTo>
                    <a:pt x="0" y="2964299"/>
                  </a:lnTo>
                  <a:close/>
                </a:path>
              </a:pathLst>
            </a:custGeom>
            <a:solidFill>
              <a:srgbClr val="02637F"/>
            </a:solidFill>
          </p:spPr>
        </p:sp>
        <p:sp>
          <p:nvSpPr>
            <p:cNvPr name="TextBox 4" id="4"/>
            <p:cNvSpPr txBox="true"/>
            <p:nvPr/>
          </p:nvSpPr>
          <p:spPr>
            <a:xfrm>
              <a:off x="0" y="-66675"/>
              <a:ext cx="4936043" cy="3030974"/>
            </a:xfrm>
            <a:prstGeom prst="rect">
              <a:avLst/>
            </a:prstGeom>
          </p:spPr>
          <p:txBody>
            <a:bodyPr anchor="ctr" rtlCol="false" tIns="50800" lIns="50800" bIns="50800" rIns="50800"/>
            <a:lstStyle/>
            <a:p>
              <a:pPr algn="ctr">
                <a:lnSpc>
                  <a:spcPts val="3091"/>
                </a:lnSpc>
              </a:pPr>
            </a:p>
          </p:txBody>
        </p:sp>
      </p:grpSp>
      <p:sp>
        <p:nvSpPr>
          <p:cNvPr name="TextBox 5" id="5"/>
          <p:cNvSpPr txBox="true"/>
          <p:nvPr/>
        </p:nvSpPr>
        <p:spPr>
          <a:xfrm rot="0">
            <a:off x="2941096" y="809625"/>
            <a:ext cx="12405808" cy="1059621"/>
          </a:xfrm>
          <a:prstGeom prst="rect">
            <a:avLst/>
          </a:prstGeom>
        </p:spPr>
        <p:txBody>
          <a:bodyPr anchor="t" rtlCol="false" tIns="0" lIns="0" bIns="0" rIns="0">
            <a:spAutoFit/>
          </a:bodyPr>
          <a:lstStyle/>
          <a:p>
            <a:pPr algn="ctr">
              <a:lnSpc>
                <a:spcPts val="7745"/>
              </a:lnSpc>
            </a:pPr>
            <a:r>
              <a:rPr lang="en-US" b="true" sz="5532">
                <a:solidFill>
                  <a:srgbClr val="FFFFFF"/>
                </a:solidFill>
                <a:latin typeface="Avenir Bold"/>
                <a:ea typeface="Avenir Bold"/>
                <a:cs typeface="Avenir Bold"/>
                <a:sym typeface="Avenir Bold"/>
              </a:rPr>
              <a:t>TABLE OF CONTENTS</a:t>
            </a:r>
          </a:p>
        </p:txBody>
      </p:sp>
      <p:sp>
        <p:nvSpPr>
          <p:cNvPr name="TextBox 6" id="6"/>
          <p:cNvSpPr txBox="true"/>
          <p:nvPr/>
        </p:nvSpPr>
        <p:spPr>
          <a:xfrm rot="0">
            <a:off x="2262591" y="3488867"/>
            <a:ext cx="4215507" cy="574301"/>
          </a:xfrm>
          <a:prstGeom prst="rect">
            <a:avLst/>
          </a:prstGeom>
        </p:spPr>
        <p:txBody>
          <a:bodyPr anchor="t" rtlCol="false" tIns="0" lIns="0" bIns="0" rIns="0">
            <a:spAutoFit/>
          </a:bodyPr>
          <a:lstStyle/>
          <a:p>
            <a:pPr algn="l">
              <a:lnSpc>
                <a:spcPts val="4200"/>
              </a:lnSpc>
            </a:pPr>
            <a:r>
              <a:rPr lang="en-US" b="true" sz="3000">
                <a:solidFill>
                  <a:srgbClr val="373939"/>
                </a:solidFill>
                <a:latin typeface="Avenir Bold"/>
                <a:ea typeface="Avenir Bold"/>
                <a:cs typeface="Avenir Bold"/>
                <a:sym typeface="Avenir Bold"/>
                <a:hlinkClick r:id="rId2" action="ppaction://hlinksldjump"/>
              </a:rPr>
              <a:t>OUR STORY</a:t>
            </a:r>
          </a:p>
        </p:txBody>
      </p:sp>
      <p:sp>
        <p:nvSpPr>
          <p:cNvPr name="TextBox 7" id="7"/>
          <p:cNvSpPr txBox="true"/>
          <p:nvPr/>
        </p:nvSpPr>
        <p:spPr>
          <a:xfrm rot="0">
            <a:off x="2262591" y="7924466"/>
            <a:ext cx="1460442" cy="574301"/>
          </a:xfrm>
          <a:prstGeom prst="rect">
            <a:avLst/>
          </a:prstGeom>
        </p:spPr>
        <p:txBody>
          <a:bodyPr anchor="t" rtlCol="false" tIns="0" lIns="0" bIns="0" rIns="0">
            <a:spAutoFit/>
          </a:bodyPr>
          <a:lstStyle/>
          <a:p>
            <a:pPr algn="l">
              <a:lnSpc>
                <a:spcPts val="4200"/>
              </a:lnSpc>
            </a:pPr>
            <a:r>
              <a:rPr lang="en-US" b="true" sz="3000">
                <a:solidFill>
                  <a:srgbClr val="373939"/>
                </a:solidFill>
                <a:latin typeface="Avenir Bold"/>
                <a:ea typeface="Avenir Bold"/>
                <a:cs typeface="Avenir Bold"/>
                <a:sym typeface="Avenir Bold"/>
                <a:hlinkClick r:id="rId3" action="ppaction://hlinksldjump"/>
              </a:rPr>
              <a:t>LOGOS </a:t>
            </a:r>
          </a:p>
        </p:txBody>
      </p:sp>
      <p:sp>
        <p:nvSpPr>
          <p:cNvPr name="TextBox 8" id="8"/>
          <p:cNvSpPr txBox="true"/>
          <p:nvPr/>
        </p:nvSpPr>
        <p:spPr>
          <a:xfrm rot="0">
            <a:off x="10493245" y="4977664"/>
            <a:ext cx="1552365" cy="574301"/>
          </a:xfrm>
          <a:prstGeom prst="rect">
            <a:avLst/>
          </a:prstGeom>
        </p:spPr>
        <p:txBody>
          <a:bodyPr anchor="t" rtlCol="false" tIns="0" lIns="0" bIns="0" rIns="0">
            <a:spAutoFit/>
          </a:bodyPr>
          <a:lstStyle/>
          <a:p>
            <a:pPr algn="ctr">
              <a:lnSpc>
                <a:spcPts val="4200"/>
              </a:lnSpc>
            </a:pPr>
            <a:r>
              <a:rPr lang="en-US" b="true" sz="3000">
                <a:solidFill>
                  <a:srgbClr val="373939"/>
                </a:solidFill>
                <a:latin typeface="Avenir Bold"/>
                <a:ea typeface="Avenir Bold"/>
                <a:cs typeface="Avenir Bold"/>
                <a:sym typeface="Avenir Bold"/>
                <a:hlinkClick r:id="rId4" action="ppaction://hlinksldjump"/>
              </a:rPr>
              <a:t>COLORS</a:t>
            </a:r>
          </a:p>
        </p:txBody>
      </p:sp>
      <p:sp>
        <p:nvSpPr>
          <p:cNvPr name="TextBox 9" id="9"/>
          <p:cNvSpPr txBox="true"/>
          <p:nvPr/>
        </p:nvSpPr>
        <p:spPr>
          <a:xfrm rot="0">
            <a:off x="2262591" y="4971940"/>
            <a:ext cx="2736061" cy="574301"/>
          </a:xfrm>
          <a:prstGeom prst="rect">
            <a:avLst/>
          </a:prstGeom>
        </p:spPr>
        <p:txBody>
          <a:bodyPr anchor="t" rtlCol="false" tIns="0" lIns="0" bIns="0" rIns="0">
            <a:spAutoFit/>
          </a:bodyPr>
          <a:lstStyle/>
          <a:p>
            <a:pPr algn="l">
              <a:lnSpc>
                <a:spcPts val="4200"/>
              </a:lnSpc>
            </a:pPr>
            <a:r>
              <a:rPr lang="en-US" b="true" sz="3000">
                <a:solidFill>
                  <a:srgbClr val="373939"/>
                </a:solidFill>
                <a:latin typeface="Avenir Bold"/>
                <a:ea typeface="Avenir Bold"/>
                <a:cs typeface="Avenir Bold"/>
                <a:sym typeface="Avenir Bold"/>
                <a:hlinkClick r:id="rId5" action="ppaction://hlinksldjump"/>
              </a:rPr>
              <a:t>BRAND VOICE</a:t>
            </a:r>
          </a:p>
        </p:txBody>
      </p:sp>
      <p:sp>
        <p:nvSpPr>
          <p:cNvPr name="TextBox 10" id="10"/>
          <p:cNvSpPr txBox="true"/>
          <p:nvPr/>
        </p:nvSpPr>
        <p:spPr>
          <a:xfrm rot="0">
            <a:off x="2262591" y="6448203"/>
            <a:ext cx="1329772" cy="574301"/>
          </a:xfrm>
          <a:prstGeom prst="rect">
            <a:avLst/>
          </a:prstGeom>
        </p:spPr>
        <p:txBody>
          <a:bodyPr anchor="t" rtlCol="false" tIns="0" lIns="0" bIns="0" rIns="0">
            <a:spAutoFit/>
          </a:bodyPr>
          <a:lstStyle/>
          <a:p>
            <a:pPr algn="l">
              <a:lnSpc>
                <a:spcPts val="4200"/>
              </a:lnSpc>
            </a:pPr>
            <a:r>
              <a:rPr lang="en-US" b="true" sz="3000">
                <a:solidFill>
                  <a:srgbClr val="373939"/>
                </a:solidFill>
                <a:latin typeface="Avenir Bold"/>
                <a:ea typeface="Avenir Bold"/>
                <a:cs typeface="Avenir Bold"/>
                <a:sym typeface="Avenir Bold"/>
                <a:hlinkClick r:id="rId6" action="ppaction://hlinksldjump"/>
              </a:rPr>
              <a:t>FONTS</a:t>
            </a:r>
          </a:p>
        </p:txBody>
      </p:sp>
      <p:sp>
        <p:nvSpPr>
          <p:cNvPr name="TextBox 11" id="11"/>
          <p:cNvSpPr txBox="true"/>
          <p:nvPr/>
        </p:nvSpPr>
        <p:spPr>
          <a:xfrm rot="0">
            <a:off x="10493245" y="6454030"/>
            <a:ext cx="2744391" cy="581009"/>
          </a:xfrm>
          <a:prstGeom prst="rect">
            <a:avLst/>
          </a:prstGeom>
        </p:spPr>
        <p:txBody>
          <a:bodyPr anchor="t" rtlCol="false" tIns="0" lIns="0" bIns="0" rIns="0">
            <a:spAutoFit/>
          </a:bodyPr>
          <a:lstStyle/>
          <a:p>
            <a:pPr algn="l">
              <a:lnSpc>
                <a:spcPts val="4200"/>
              </a:lnSpc>
            </a:pPr>
            <a:r>
              <a:rPr lang="en-US" b="true" sz="3000">
                <a:solidFill>
                  <a:srgbClr val="373939"/>
                </a:solidFill>
                <a:latin typeface="Avenir Bold"/>
                <a:ea typeface="Avenir Bold"/>
                <a:cs typeface="Avenir Bold"/>
                <a:sym typeface="Avenir Bold"/>
                <a:hlinkClick r:id="rId7" action="ppaction://hlinksldjump"/>
              </a:rPr>
              <a:t>SOCIAL MEDIA</a:t>
            </a:r>
          </a:p>
        </p:txBody>
      </p:sp>
      <p:sp>
        <p:nvSpPr>
          <p:cNvPr name="TextBox 12" id="12"/>
          <p:cNvSpPr txBox="true"/>
          <p:nvPr/>
        </p:nvSpPr>
        <p:spPr>
          <a:xfrm rot="0">
            <a:off x="10493245" y="7924466"/>
            <a:ext cx="3661872" cy="574301"/>
          </a:xfrm>
          <a:prstGeom prst="rect">
            <a:avLst/>
          </a:prstGeom>
        </p:spPr>
        <p:txBody>
          <a:bodyPr anchor="t" rtlCol="false" tIns="0" lIns="0" bIns="0" rIns="0">
            <a:spAutoFit/>
          </a:bodyPr>
          <a:lstStyle/>
          <a:p>
            <a:pPr algn="ctr">
              <a:lnSpc>
                <a:spcPts val="4200"/>
              </a:lnSpc>
            </a:pPr>
            <a:r>
              <a:rPr lang="en-US" b="true" sz="3000">
                <a:solidFill>
                  <a:srgbClr val="373939"/>
                </a:solidFill>
                <a:latin typeface="Avenir Bold"/>
                <a:ea typeface="Avenir Bold"/>
                <a:cs typeface="Avenir Bold"/>
                <a:sym typeface="Avenir Bold"/>
                <a:hlinkClick r:id="rId8" action="ppaction://hlinksldjump"/>
              </a:rPr>
              <a:t>EMAIL SIGNATURES</a:t>
            </a:r>
          </a:p>
        </p:txBody>
      </p:sp>
      <p:sp>
        <p:nvSpPr>
          <p:cNvPr name="TextBox 13" id="13"/>
          <p:cNvSpPr txBox="true"/>
          <p:nvPr/>
        </p:nvSpPr>
        <p:spPr>
          <a:xfrm rot="0">
            <a:off x="7441044" y="3517346"/>
            <a:ext cx="609743" cy="537194"/>
          </a:xfrm>
          <a:prstGeom prst="rect">
            <a:avLst/>
          </a:prstGeom>
        </p:spPr>
        <p:txBody>
          <a:bodyPr anchor="t" rtlCol="false" tIns="0" lIns="0" bIns="0" rIns="0">
            <a:spAutoFit/>
          </a:bodyPr>
          <a:lstStyle/>
          <a:p>
            <a:pPr algn="l">
              <a:lnSpc>
                <a:spcPts val="3870"/>
              </a:lnSpc>
            </a:pPr>
            <a:r>
              <a:rPr lang="en-US" sz="3000" spc="483">
                <a:solidFill>
                  <a:srgbClr val="373939"/>
                </a:solidFill>
                <a:latin typeface="Avenir Light"/>
                <a:ea typeface="Avenir Light"/>
                <a:cs typeface="Avenir Light"/>
                <a:sym typeface="Avenir Light"/>
              </a:rPr>
              <a:t>03</a:t>
            </a:r>
          </a:p>
        </p:txBody>
      </p:sp>
      <p:sp>
        <p:nvSpPr>
          <p:cNvPr name="TextBox 14" id="14"/>
          <p:cNvSpPr txBox="true"/>
          <p:nvPr/>
        </p:nvSpPr>
        <p:spPr>
          <a:xfrm rot="0">
            <a:off x="7441044" y="5000420"/>
            <a:ext cx="609743" cy="537194"/>
          </a:xfrm>
          <a:prstGeom prst="rect">
            <a:avLst/>
          </a:prstGeom>
        </p:spPr>
        <p:txBody>
          <a:bodyPr anchor="t" rtlCol="false" tIns="0" lIns="0" bIns="0" rIns="0">
            <a:spAutoFit/>
          </a:bodyPr>
          <a:lstStyle/>
          <a:p>
            <a:pPr algn="l">
              <a:lnSpc>
                <a:spcPts val="3870"/>
              </a:lnSpc>
            </a:pPr>
            <a:r>
              <a:rPr lang="en-US" sz="3000" spc="483">
                <a:solidFill>
                  <a:srgbClr val="373939"/>
                </a:solidFill>
                <a:latin typeface="Avenir Light"/>
                <a:ea typeface="Avenir Light"/>
                <a:cs typeface="Avenir Light"/>
                <a:sym typeface="Avenir Light"/>
              </a:rPr>
              <a:t>12</a:t>
            </a:r>
          </a:p>
        </p:txBody>
      </p:sp>
      <p:sp>
        <p:nvSpPr>
          <p:cNvPr name="TextBox 15" id="15"/>
          <p:cNvSpPr txBox="true"/>
          <p:nvPr/>
        </p:nvSpPr>
        <p:spPr>
          <a:xfrm rot="0">
            <a:off x="7441044" y="6476683"/>
            <a:ext cx="609743" cy="537194"/>
          </a:xfrm>
          <a:prstGeom prst="rect">
            <a:avLst/>
          </a:prstGeom>
        </p:spPr>
        <p:txBody>
          <a:bodyPr anchor="t" rtlCol="false" tIns="0" lIns="0" bIns="0" rIns="0">
            <a:spAutoFit/>
          </a:bodyPr>
          <a:lstStyle/>
          <a:p>
            <a:pPr algn="l">
              <a:lnSpc>
                <a:spcPts val="3870"/>
              </a:lnSpc>
            </a:pPr>
            <a:r>
              <a:rPr lang="en-US" sz="3000" spc="483">
                <a:solidFill>
                  <a:srgbClr val="373939"/>
                </a:solidFill>
                <a:latin typeface="Avenir Light"/>
                <a:ea typeface="Avenir Light"/>
                <a:cs typeface="Avenir Light"/>
                <a:sym typeface="Avenir Light"/>
              </a:rPr>
              <a:t>13</a:t>
            </a:r>
          </a:p>
        </p:txBody>
      </p:sp>
      <p:sp>
        <p:nvSpPr>
          <p:cNvPr name="TextBox 16" id="16"/>
          <p:cNvSpPr txBox="true"/>
          <p:nvPr/>
        </p:nvSpPr>
        <p:spPr>
          <a:xfrm rot="0">
            <a:off x="7441044" y="7952946"/>
            <a:ext cx="609743" cy="537194"/>
          </a:xfrm>
          <a:prstGeom prst="rect">
            <a:avLst/>
          </a:prstGeom>
        </p:spPr>
        <p:txBody>
          <a:bodyPr anchor="t" rtlCol="false" tIns="0" lIns="0" bIns="0" rIns="0">
            <a:spAutoFit/>
          </a:bodyPr>
          <a:lstStyle/>
          <a:p>
            <a:pPr algn="l">
              <a:lnSpc>
                <a:spcPts val="3870"/>
              </a:lnSpc>
            </a:pPr>
            <a:r>
              <a:rPr lang="en-US" sz="3000" spc="483">
                <a:solidFill>
                  <a:srgbClr val="373939"/>
                </a:solidFill>
                <a:latin typeface="Avenir Light"/>
                <a:ea typeface="Avenir Light"/>
                <a:cs typeface="Avenir Light"/>
                <a:sym typeface="Avenir Light"/>
              </a:rPr>
              <a:t>16</a:t>
            </a:r>
          </a:p>
        </p:txBody>
      </p:sp>
      <p:sp>
        <p:nvSpPr>
          <p:cNvPr name="TextBox 17" id="17"/>
          <p:cNvSpPr txBox="true"/>
          <p:nvPr/>
        </p:nvSpPr>
        <p:spPr>
          <a:xfrm rot="0">
            <a:off x="15348413" y="5011970"/>
            <a:ext cx="536689" cy="537194"/>
          </a:xfrm>
          <a:prstGeom prst="rect">
            <a:avLst/>
          </a:prstGeom>
        </p:spPr>
        <p:txBody>
          <a:bodyPr anchor="t" rtlCol="false" tIns="0" lIns="0" bIns="0" rIns="0">
            <a:spAutoFit/>
          </a:bodyPr>
          <a:lstStyle/>
          <a:p>
            <a:pPr algn="l">
              <a:lnSpc>
                <a:spcPts val="3870"/>
              </a:lnSpc>
            </a:pPr>
            <a:r>
              <a:rPr lang="en-US" sz="3000" spc="483">
                <a:solidFill>
                  <a:srgbClr val="373939"/>
                </a:solidFill>
                <a:latin typeface="Avenir Light"/>
                <a:ea typeface="Avenir Light"/>
                <a:cs typeface="Avenir Light"/>
                <a:sym typeface="Avenir Light"/>
              </a:rPr>
              <a:t>26</a:t>
            </a:r>
          </a:p>
        </p:txBody>
      </p:sp>
      <p:sp>
        <p:nvSpPr>
          <p:cNvPr name="TextBox 18" id="18"/>
          <p:cNvSpPr txBox="true"/>
          <p:nvPr/>
        </p:nvSpPr>
        <p:spPr>
          <a:xfrm rot="0">
            <a:off x="15348413" y="6492130"/>
            <a:ext cx="536689" cy="537194"/>
          </a:xfrm>
          <a:prstGeom prst="rect">
            <a:avLst/>
          </a:prstGeom>
        </p:spPr>
        <p:txBody>
          <a:bodyPr anchor="t" rtlCol="false" tIns="0" lIns="0" bIns="0" rIns="0">
            <a:spAutoFit/>
          </a:bodyPr>
          <a:lstStyle/>
          <a:p>
            <a:pPr algn="l">
              <a:lnSpc>
                <a:spcPts val="3870"/>
              </a:lnSpc>
            </a:pPr>
            <a:r>
              <a:rPr lang="en-US" sz="3000" spc="483">
                <a:solidFill>
                  <a:srgbClr val="373939"/>
                </a:solidFill>
                <a:latin typeface="Avenir Light"/>
                <a:ea typeface="Avenir Light"/>
                <a:cs typeface="Avenir Light"/>
                <a:sym typeface="Avenir Light"/>
              </a:rPr>
              <a:t>30</a:t>
            </a:r>
          </a:p>
        </p:txBody>
      </p:sp>
      <p:sp>
        <p:nvSpPr>
          <p:cNvPr name="TextBox 19" id="19"/>
          <p:cNvSpPr txBox="true"/>
          <p:nvPr/>
        </p:nvSpPr>
        <p:spPr>
          <a:xfrm rot="0">
            <a:off x="15348413" y="7965480"/>
            <a:ext cx="536689" cy="537194"/>
          </a:xfrm>
          <a:prstGeom prst="rect">
            <a:avLst/>
          </a:prstGeom>
        </p:spPr>
        <p:txBody>
          <a:bodyPr anchor="t" rtlCol="false" tIns="0" lIns="0" bIns="0" rIns="0">
            <a:spAutoFit/>
          </a:bodyPr>
          <a:lstStyle/>
          <a:p>
            <a:pPr algn="l">
              <a:lnSpc>
                <a:spcPts val="3870"/>
              </a:lnSpc>
            </a:pPr>
            <a:r>
              <a:rPr lang="en-US" sz="3000" spc="483">
                <a:solidFill>
                  <a:srgbClr val="373939"/>
                </a:solidFill>
                <a:latin typeface="Avenir Light"/>
                <a:ea typeface="Avenir Light"/>
                <a:cs typeface="Avenir Light"/>
                <a:sym typeface="Avenir Light"/>
              </a:rPr>
              <a:t>33</a:t>
            </a:r>
          </a:p>
        </p:txBody>
      </p:sp>
      <p:sp>
        <p:nvSpPr>
          <p:cNvPr name="TextBox 20" id="20"/>
          <p:cNvSpPr txBox="true"/>
          <p:nvPr/>
        </p:nvSpPr>
        <p:spPr>
          <a:xfrm rot="0">
            <a:off x="10493179" y="3479246"/>
            <a:ext cx="1206383" cy="574301"/>
          </a:xfrm>
          <a:prstGeom prst="rect">
            <a:avLst/>
          </a:prstGeom>
        </p:spPr>
        <p:txBody>
          <a:bodyPr anchor="t" rtlCol="false" tIns="0" lIns="0" bIns="0" rIns="0">
            <a:spAutoFit/>
          </a:bodyPr>
          <a:lstStyle/>
          <a:p>
            <a:pPr algn="ctr">
              <a:lnSpc>
                <a:spcPts val="4200"/>
              </a:lnSpc>
            </a:pPr>
            <a:r>
              <a:rPr lang="en-US" b="true" sz="3000">
                <a:solidFill>
                  <a:srgbClr val="373939"/>
                </a:solidFill>
                <a:latin typeface="Avenir Bold"/>
                <a:ea typeface="Avenir Bold"/>
                <a:cs typeface="Avenir Bold"/>
                <a:sym typeface="Avenir Bold"/>
                <a:hlinkClick r:id="rId9" action="ppaction://hlinksldjump"/>
              </a:rPr>
              <a:t>ICONS</a:t>
            </a:r>
          </a:p>
        </p:txBody>
      </p:sp>
      <p:sp>
        <p:nvSpPr>
          <p:cNvPr name="TextBox 21" id="21"/>
          <p:cNvSpPr txBox="true"/>
          <p:nvPr/>
        </p:nvSpPr>
        <p:spPr>
          <a:xfrm rot="0">
            <a:off x="15346904" y="3408310"/>
            <a:ext cx="536689" cy="537194"/>
          </a:xfrm>
          <a:prstGeom prst="rect">
            <a:avLst/>
          </a:prstGeom>
        </p:spPr>
        <p:txBody>
          <a:bodyPr anchor="t" rtlCol="false" tIns="0" lIns="0" bIns="0" rIns="0">
            <a:spAutoFit/>
          </a:bodyPr>
          <a:lstStyle/>
          <a:p>
            <a:pPr algn="l">
              <a:lnSpc>
                <a:spcPts val="3870"/>
              </a:lnSpc>
            </a:pPr>
            <a:r>
              <a:rPr lang="en-US" sz="3000" spc="483">
                <a:solidFill>
                  <a:srgbClr val="373939"/>
                </a:solidFill>
                <a:latin typeface="Avenir Light"/>
                <a:ea typeface="Avenir Light"/>
                <a:cs typeface="Avenir Light"/>
                <a:sym typeface="Avenir Light"/>
              </a:rPr>
              <a:t>24</a:t>
            </a:r>
          </a:p>
        </p:txBody>
      </p:sp>
      <p:sp>
        <p:nvSpPr>
          <p:cNvPr name="TextBox 22" id="22"/>
          <p:cNvSpPr txBox="true"/>
          <p:nvPr/>
        </p:nvSpPr>
        <p:spPr>
          <a:xfrm rot="0">
            <a:off x="2429439" y="9229725"/>
            <a:ext cx="13429123" cy="540253"/>
          </a:xfrm>
          <a:prstGeom prst="rect">
            <a:avLst/>
          </a:prstGeom>
        </p:spPr>
        <p:txBody>
          <a:bodyPr anchor="t" rtlCol="false" tIns="0" lIns="0" bIns="0" rIns="0">
            <a:spAutoFit/>
          </a:bodyPr>
          <a:lstStyle/>
          <a:p>
            <a:pPr algn="ctr">
              <a:lnSpc>
                <a:spcPts val="2239"/>
              </a:lnSpc>
            </a:pPr>
            <a:r>
              <a:rPr lang="en-US" sz="1599">
                <a:solidFill>
                  <a:srgbClr val="000000"/>
                </a:solidFill>
                <a:latin typeface="Montserrat"/>
                <a:ea typeface="Montserrat"/>
                <a:cs typeface="Montserrat"/>
                <a:sym typeface="Montserrat"/>
              </a:rPr>
              <a:t>Please note the Table of Contents is clickable to jump to each individual section. </a:t>
            </a:r>
          </a:p>
          <a:p>
            <a:pPr algn="ctr">
              <a:lnSpc>
                <a:spcPts val="2239"/>
              </a:lnSpc>
            </a:pPr>
            <a:r>
              <a:rPr lang="en-US" sz="1599">
                <a:solidFill>
                  <a:srgbClr val="000000"/>
                </a:solidFill>
                <a:latin typeface="Montserrat"/>
                <a:ea typeface="Montserrat"/>
                <a:cs typeface="Montserrat"/>
                <a:sym typeface="Montserrat"/>
              </a:rPr>
              <a:t>Click on the titles on each page to open the folder in the Team Marketing Files where these assets can be located. </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0188610" cy="5143500"/>
            <a:chOff x="0" y="0"/>
            <a:chExt cx="2314764" cy="1168559"/>
          </a:xfrm>
        </p:grpSpPr>
        <p:sp>
          <p:nvSpPr>
            <p:cNvPr name="Freeform 3" id="3"/>
            <p:cNvSpPr/>
            <p:nvPr/>
          </p:nvSpPr>
          <p:spPr>
            <a:xfrm flipH="false" flipV="false" rot="0">
              <a:off x="0" y="0"/>
              <a:ext cx="2314764" cy="1168559"/>
            </a:xfrm>
            <a:custGeom>
              <a:avLst/>
              <a:gdLst/>
              <a:ahLst/>
              <a:cxnLst/>
              <a:rect r="r" b="b" t="t" l="l"/>
              <a:pathLst>
                <a:path h="1168559" w="2314764">
                  <a:moveTo>
                    <a:pt x="0" y="0"/>
                  </a:moveTo>
                  <a:lnTo>
                    <a:pt x="2314764" y="0"/>
                  </a:lnTo>
                  <a:lnTo>
                    <a:pt x="2314764" y="1168559"/>
                  </a:lnTo>
                  <a:lnTo>
                    <a:pt x="0" y="1168559"/>
                  </a:lnTo>
                  <a:close/>
                </a:path>
              </a:pathLst>
            </a:custGeom>
            <a:solidFill>
              <a:srgbClr val="009ECC"/>
            </a:solidFill>
          </p:spPr>
        </p:sp>
        <p:sp>
          <p:nvSpPr>
            <p:cNvPr name="TextBox 4" id="4"/>
            <p:cNvSpPr txBox="true"/>
            <p:nvPr/>
          </p:nvSpPr>
          <p:spPr>
            <a:xfrm>
              <a:off x="0" y="-57150"/>
              <a:ext cx="2314764" cy="1225709"/>
            </a:xfrm>
            <a:prstGeom prst="rect">
              <a:avLst/>
            </a:prstGeom>
          </p:spPr>
          <p:txBody>
            <a:bodyPr anchor="ctr" rtlCol="false" tIns="50800" lIns="50800" bIns="50800" rIns="50800"/>
            <a:lstStyle/>
            <a:p>
              <a:pPr algn="ctr">
                <a:lnSpc>
                  <a:spcPts val="2575"/>
                </a:lnSpc>
              </a:pPr>
            </a:p>
          </p:txBody>
        </p:sp>
      </p:grpSp>
      <p:grpSp>
        <p:nvGrpSpPr>
          <p:cNvPr name="Group 5" id="5"/>
          <p:cNvGrpSpPr/>
          <p:nvPr/>
        </p:nvGrpSpPr>
        <p:grpSpPr>
          <a:xfrm rot="0">
            <a:off x="0" y="5143500"/>
            <a:ext cx="9144000" cy="5143500"/>
            <a:chOff x="0" y="0"/>
            <a:chExt cx="2077438" cy="1168559"/>
          </a:xfrm>
        </p:grpSpPr>
        <p:sp>
          <p:nvSpPr>
            <p:cNvPr name="Freeform 6" id="6"/>
            <p:cNvSpPr/>
            <p:nvPr/>
          </p:nvSpPr>
          <p:spPr>
            <a:xfrm flipH="false" flipV="false" rot="0">
              <a:off x="0" y="0"/>
              <a:ext cx="2077438" cy="1168559"/>
            </a:xfrm>
            <a:custGeom>
              <a:avLst/>
              <a:gdLst/>
              <a:ahLst/>
              <a:cxnLst/>
              <a:rect r="r" b="b" t="t" l="l"/>
              <a:pathLst>
                <a:path h="1168559" w="2077438">
                  <a:moveTo>
                    <a:pt x="0" y="0"/>
                  </a:moveTo>
                  <a:lnTo>
                    <a:pt x="2077438" y="0"/>
                  </a:lnTo>
                  <a:lnTo>
                    <a:pt x="2077438" y="1168559"/>
                  </a:lnTo>
                  <a:lnTo>
                    <a:pt x="0" y="1168559"/>
                  </a:lnTo>
                  <a:close/>
                </a:path>
              </a:pathLst>
            </a:custGeom>
            <a:solidFill>
              <a:srgbClr val="FF9F24"/>
            </a:solidFill>
          </p:spPr>
        </p:sp>
        <p:sp>
          <p:nvSpPr>
            <p:cNvPr name="TextBox 7" id="7"/>
            <p:cNvSpPr txBox="true"/>
            <p:nvPr/>
          </p:nvSpPr>
          <p:spPr>
            <a:xfrm>
              <a:off x="0" y="-57150"/>
              <a:ext cx="2077438" cy="1225709"/>
            </a:xfrm>
            <a:prstGeom prst="rect">
              <a:avLst/>
            </a:prstGeom>
          </p:spPr>
          <p:txBody>
            <a:bodyPr anchor="ctr" rtlCol="false" tIns="50800" lIns="50800" bIns="50800" rIns="50800"/>
            <a:lstStyle/>
            <a:p>
              <a:pPr algn="ctr">
                <a:lnSpc>
                  <a:spcPts val="2575"/>
                </a:lnSpc>
              </a:pPr>
            </a:p>
          </p:txBody>
        </p:sp>
      </p:grpSp>
      <p:grpSp>
        <p:nvGrpSpPr>
          <p:cNvPr name="Group 8" id="8"/>
          <p:cNvGrpSpPr/>
          <p:nvPr/>
        </p:nvGrpSpPr>
        <p:grpSpPr>
          <a:xfrm rot="0">
            <a:off x="9144000" y="0"/>
            <a:ext cx="9144000" cy="5143500"/>
            <a:chOff x="0" y="0"/>
            <a:chExt cx="2878599" cy="1619212"/>
          </a:xfrm>
        </p:grpSpPr>
        <p:sp>
          <p:nvSpPr>
            <p:cNvPr name="Freeform 9" id="9"/>
            <p:cNvSpPr/>
            <p:nvPr/>
          </p:nvSpPr>
          <p:spPr>
            <a:xfrm flipH="false" flipV="false" rot="0">
              <a:off x="0" y="0"/>
              <a:ext cx="2878599" cy="1619212"/>
            </a:xfrm>
            <a:custGeom>
              <a:avLst/>
              <a:gdLst/>
              <a:ahLst/>
              <a:cxnLst/>
              <a:rect r="r" b="b" t="t" l="l"/>
              <a:pathLst>
                <a:path h="1619212" w="2878599">
                  <a:moveTo>
                    <a:pt x="0" y="0"/>
                  </a:moveTo>
                  <a:lnTo>
                    <a:pt x="2878599" y="0"/>
                  </a:lnTo>
                  <a:lnTo>
                    <a:pt x="2878599" y="1619212"/>
                  </a:lnTo>
                  <a:lnTo>
                    <a:pt x="0" y="1619212"/>
                  </a:lnTo>
                  <a:close/>
                </a:path>
              </a:pathLst>
            </a:custGeom>
            <a:solidFill>
              <a:srgbClr val="090909"/>
            </a:solidFill>
            <a:ln cap="sq">
              <a:noFill/>
              <a:prstDash val="solid"/>
              <a:miter/>
            </a:ln>
          </p:spPr>
        </p:sp>
        <p:sp>
          <p:nvSpPr>
            <p:cNvPr name="TextBox 10" id="10"/>
            <p:cNvSpPr txBox="true"/>
            <p:nvPr/>
          </p:nvSpPr>
          <p:spPr>
            <a:xfrm>
              <a:off x="0" y="-66675"/>
              <a:ext cx="2878599" cy="1685887"/>
            </a:xfrm>
            <a:prstGeom prst="rect">
              <a:avLst/>
            </a:prstGeom>
          </p:spPr>
          <p:txBody>
            <a:bodyPr anchor="ctr" rtlCol="false" tIns="50800" lIns="50800" bIns="50800" rIns="50800"/>
            <a:lstStyle/>
            <a:p>
              <a:pPr algn="ctr" marL="0" indent="0" lvl="0">
                <a:lnSpc>
                  <a:spcPts val="3091"/>
                </a:lnSpc>
                <a:spcBef>
                  <a:spcPct val="0"/>
                </a:spcBef>
              </a:pPr>
            </a:p>
          </p:txBody>
        </p:sp>
      </p:grpSp>
      <p:grpSp>
        <p:nvGrpSpPr>
          <p:cNvPr name="Group 11" id="11"/>
          <p:cNvGrpSpPr/>
          <p:nvPr/>
        </p:nvGrpSpPr>
        <p:grpSpPr>
          <a:xfrm rot="0">
            <a:off x="0" y="5133354"/>
            <a:ext cx="9144000" cy="5153646"/>
            <a:chOff x="0" y="0"/>
            <a:chExt cx="2878599" cy="1622406"/>
          </a:xfrm>
        </p:grpSpPr>
        <p:sp>
          <p:nvSpPr>
            <p:cNvPr name="Freeform 12" id="12"/>
            <p:cNvSpPr/>
            <p:nvPr/>
          </p:nvSpPr>
          <p:spPr>
            <a:xfrm flipH="false" flipV="false" rot="0">
              <a:off x="0" y="0"/>
              <a:ext cx="2878599" cy="1622406"/>
            </a:xfrm>
            <a:custGeom>
              <a:avLst/>
              <a:gdLst/>
              <a:ahLst/>
              <a:cxnLst/>
              <a:rect r="r" b="b" t="t" l="l"/>
              <a:pathLst>
                <a:path h="1622406" w="2878599">
                  <a:moveTo>
                    <a:pt x="0" y="0"/>
                  </a:moveTo>
                  <a:lnTo>
                    <a:pt x="2878599" y="0"/>
                  </a:lnTo>
                  <a:lnTo>
                    <a:pt x="2878599" y="1622406"/>
                  </a:lnTo>
                  <a:lnTo>
                    <a:pt x="0" y="1622406"/>
                  </a:lnTo>
                  <a:close/>
                </a:path>
              </a:pathLst>
            </a:custGeom>
            <a:solidFill>
              <a:srgbClr val="02637F"/>
            </a:solidFill>
            <a:ln cap="sq">
              <a:noFill/>
              <a:prstDash val="solid"/>
              <a:miter/>
            </a:ln>
          </p:spPr>
        </p:sp>
        <p:sp>
          <p:nvSpPr>
            <p:cNvPr name="TextBox 13" id="13"/>
            <p:cNvSpPr txBox="true"/>
            <p:nvPr/>
          </p:nvSpPr>
          <p:spPr>
            <a:xfrm>
              <a:off x="0" y="-66675"/>
              <a:ext cx="2878599" cy="1689081"/>
            </a:xfrm>
            <a:prstGeom prst="rect">
              <a:avLst/>
            </a:prstGeom>
          </p:spPr>
          <p:txBody>
            <a:bodyPr anchor="ctr" rtlCol="false" tIns="50800" lIns="50800" bIns="50800" rIns="50800"/>
            <a:lstStyle/>
            <a:p>
              <a:pPr algn="ctr" marL="0" indent="0" lvl="0">
                <a:lnSpc>
                  <a:spcPts val="3091"/>
                </a:lnSpc>
                <a:spcBef>
                  <a:spcPct val="0"/>
                </a:spcBef>
              </a:pPr>
            </a:p>
          </p:txBody>
        </p:sp>
      </p:grpSp>
      <p:grpSp>
        <p:nvGrpSpPr>
          <p:cNvPr name="Group 14" id="14"/>
          <p:cNvGrpSpPr/>
          <p:nvPr/>
        </p:nvGrpSpPr>
        <p:grpSpPr>
          <a:xfrm rot="0">
            <a:off x="1761202" y="1595454"/>
            <a:ext cx="5621596" cy="1952591"/>
            <a:chOff x="0" y="0"/>
            <a:chExt cx="7495461" cy="2603455"/>
          </a:xfrm>
        </p:grpSpPr>
        <p:sp>
          <p:nvSpPr>
            <p:cNvPr name="TextBox 15" id="15"/>
            <p:cNvSpPr txBox="true"/>
            <p:nvPr/>
          </p:nvSpPr>
          <p:spPr>
            <a:xfrm rot="0">
              <a:off x="0" y="2068460"/>
              <a:ext cx="7495461" cy="534995"/>
            </a:xfrm>
            <a:prstGeom prst="rect">
              <a:avLst/>
            </a:prstGeom>
          </p:spPr>
          <p:txBody>
            <a:bodyPr anchor="t" rtlCol="false" tIns="0" lIns="0" bIns="0" rIns="0">
              <a:spAutoFit/>
            </a:bodyPr>
            <a:lstStyle/>
            <a:p>
              <a:pPr algn="ctr">
                <a:lnSpc>
                  <a:spcPts val="3147"/>
                </a:lnSpc>
              </a:pPr>
              <a:r>
                <a:rPr lang="en-US" b="true" sz="2248" spc="697">
                  <a:solidFill>
                    <a:srgbClr val="FFFFFF"/>
                  </a:solidFill>
                  <a:latin typeface="Avenir Bold"/>
                  <a:ea typeface="Avenir Bold"/>
                  <a:cs typeface="Avenir Bold"/>
                  <a:sym typeface="Avenir Bold"/>
                </a:rPr>
                <a:t>ENABLING</a:t>
              </a:r>
              <a:r>
                <a:rPr lang="en-US" sz="2248" spc="697">
                  <a:solidFill>
                    <a:srgbClr val="FFFFFF"/>
                  </a:solidFill>
                  <a:latin typeface="Avenir Light"/>
                  <a:ea typeface="Avenir Light"/>
                  <a:cs typeface="Avenir Light"/>
                  <a:sym typeface="Avenir Light"/>
                </a:rPr>
                <a:t> TECHNOLOGIES</a:t>
              </a:r>
            </a:p>
          </p:txBody>
        </p:sp>
        <p:sp>
          <p:nvSpPr>
            <p:cNvPr name="Freeform 16" id="16"/>
            <p:cNvSpPr/>
            <p:nvPr/>
          </p:nvSpPr>
          <p:spPr>
            <a:xfrm flipH="false" flipV="false" rot="0">
              <a:off x="0" y="0"/>
              <a:ext cx="7495461" cy="1948820"/>
            </a:xfrm>
            <a:custGeom>
              <a:avLst/>
              <a:gdLst/>
              <a:ahLst/>
              <a:cxnLst/>
              <a:rect r="r" b="b" t="t" l="l"/>
              <a:pathLst>
                <a:path h="1948820" w="7495461">
                  <a:moveTo>
                    <a:pt x="0" y="0"/>
                  </a:moveTo>
                  <a:lnTo>
                    <a:pt x="7495461" y="0"/>
                  </a:lnTo>
                  <a:lnTo>
                    <a:pt x="7495461" y="1948820"/>
                  </a:lnTo>
                  <a:lnTo>
                    <a:pt x="0" y="1948820"/>
                  </a:lnTo>
                  <a:lnTo>
                    <a:pt x="0" y="0"/>
                  </a:lnTo>
                  <a:close/>
                </a:path>
              </a:pathLst>
            </a:custGeom>
            <a:blipFill>
              <a:blip r:embed="rId2"/>
              <a:stretch>
                <a:fillRect l="0" t="0" r="0" b="0"/>
              </a:stretch>
            </a:blipFill>
          </p:spPr>
        </p:sp>
      </p:grpSp>
      <p:grpSp>
        <p:nvGrpSpPr>
          <p:cNvPr name="Group 17" id="17"/>
          <p:cNvGrpSpPr/>
          <p:nvPr/>
        </p:nvGrpSpPr>
        <p:grpSpPr>
          <a:xfrm rot="0">
            <a:off x="10905202" y="1595454"/>
            <a:ext cx="5621596" cy="1952591"/>
            <a:chOff x="0" y="0"/>
            <a:chExt cx="7495461" cy="2603455"/>
          </a:xfrm>
        </p:grpSpPr>
        <p:sp>
          <p:nvSpPr>
            <p:cNvPr name="TextBox 18" id="18"/>
            <p:cNvSpPr txBox="true"/>
            <p:nvPr/>
          </p:nvSpPr>
          <p:spPr>
            <a:xfrm rot="0">
              <a:off x="0" y="2068460"/>
              <a:ext cx="7495461" cy="534995"/>
            </a:xfrm>
            <a:prstGeom prst="rect">
              <a:avLst/>
            </a:prstGeom>
          </p:spPr>
          <p:txBody>
            <a:bodyPr anchor="t" rtlCol="false" tIns="0" lIns="0" bIns="0" rIns="0">
              <a:spAutoFit/>
            </a:bodyPr>
            <a:lstStyle/>
            <a:p>
              <a:pPr algn="ctr">
                <a:lnSpc>
                  <a:spcPts val="3147"/>
                </a:lnSpc>
              </a:pPr>
              <a:r>
                <a:rPr lang="en-US" b="true" sz="2248" spc="697">
                  <a:solidFill>
                    <a:srgbClr val="FFFFFF"/>
                  </a:solidFill>
                  <a:latin typeface="Avenir Bold"/>
                  <a:ea typeface="Avenir Bold"/>
                  <a:cs typeface="Avenir Bold"/>
                  <a:sym typeface="Avenir Bold"/>
                </a:rPr>
                <a:t>ENABLING</a:t>
              </a:r>
              <a:r>
                <a:rPr lang="en-US" sz="2248" spc="697">
                  <a:solidFill>
                    <a:srgbClr val="FFFFFF"/>
                  </a:solidFill>
                  <a:latin typeface="Avenir Light"/>
                  <a:ea typeface="Avenir Light"/>
                  <a:cs typeface="Avenir Light"/>
                  <a:sym typeface="Avenir Light"/>
                </a:rPr>
                <a:t> TECHNOLOGIES</a:t>
              </a:r>
            </a:p>
          </p:txBody>
        </p:sp>
        <p:sp>
          <p:nvSpPr>
            <p:cNvPr name="Freeform 19" id="19"/>
            <p:cNvSpPr/>
            <p:nvPr/>
          </p:nvSpPr>
          <p:spPr>
            <a:xfrm flipH="false" flipV="false" rot="0">
              <a:off x="0" y="0"/>
              <a:ext cx="7495461" cy="1948820"/>
            </a:xfrm>
            <a:custGeom>
              <a:avLst/>
              <a:gdLst/>
              <a:ahLst/>
              <a:cxnLst/>
              <a:rect r="r" b="b" t="t" l="l"/>
              <a:pathLst>
                <a:path h="1948820" w="7495461">
                  <a:moveTo>
                    <a:pt x="0" y="0"/>
                  </a:moveTo>
                  <a:lnTo>
                    <a:pt x="7495461" y="0"/>
                  </a:lnTo>
                  <a:lnTo>
                    <a:pt x="7495461" y="1948820"/>
                  </a:lnTo>
                  <a:lnTo>
                    <a:pt x="0" y="1948820"/>
                  </a:lnTo>
                  <a:lnTo>
                    <a:pt x="0" y="0"/>
                  </a:lnTo>
                  <a:close/>
                </a:path>
              </a:pathLst>
            </a:custGeom>
            <a:blipFill>
              <a:blip r:embed="rId2"/>
              <a:stretch>
                <a:fillRect l="0" t="0" r="0" b="0"/>
              </a:stretch>
            </a:blipFill>
          </p:spPr>
        </p:sp>
      </p:grpSp>
      <p:grpSp>
        <p:nvGrpSpPr>
          <p:cNvPr name="Group 20" id="20"/>
          <p:cNvGrpSpPr/>
          <p:nvPr/>
        </p:nvGrpSpPr>
        <p:grpSpPr>
          <a:xfrm rot="0">
            <a:off x="1761202" y="6738954"/>
            <a:ext cx="5621596" cy="1952591"/>
            <a:chOff x="0" y="0"/>
            <a:chExt cx="7495461" cy="2603455"/>
          </a:xfrm>
        </p:grpSpPr>
        <p:sp>
          <p:nvSpPr>
            <p:cNvPr name="TextBox 21" id="21"/>
            <p:cNvSpPr txBox="true"/>
            <p:nvPr/>
          </p:nvSpPr>
          <p:spPr>
            <a:xfrm rot="0">
              <a:off x="0" y="2068460"/>
              <a:ext cx="7495461" cy="534995"/>
            </a:xfrm>
            <a:prstGeom prst="rect">
              <a:avLst/>
            </a:prstGeom>
          </p:spPr>
          <p:txBody>
            <a:bodyPr anchor="t" rtlCol="false" tIns="0" lIns="0" bIns="0" rIns="0">
              <a:spAutoFit/>
            </a:bodyPr>
            <a:lstStyle/>
            <a:p>
              <a:pPr algn="ctr">
                <a:lnSpc>
                  <a:spcPts val="3147"/>
                </a:lnSpc>
              </a:pPr>
              <a:r>
                <a:rPr lang="en-US" b="true" sz="2248" spc="697">
                  <a:solidFill>
                    <a:srgbClr val="FFFFFF"/>
                  </a:solidFill>
                  <a:latin typeface="Avenir Bold"/>
                  <a:ea typeface="Avenir Bold"/>
                  <a:cs typeface="Avenir Bold"/>
                  <a:sym typeface="Avenir Bold"/>
                </a:rPr>
                <a:t>ENABLING</a:t>
              </a:r>
              <a:r>
                <a:rPr lang="en-US" sz="2248" spc="697">
                  <a:solidFill>
                    <a:srgbClr val="FFFFFF"/>
                  </a:solidFill>
                  <a:latin typeface="Avenir Light"/>
                  <a:ea typeface="Avenir Light"/>
                  <a:cs typeface="Avenir Light"/>
                  <a:sym typeface="Avenir Light"/>
                </a:rPr>
                <a:t> TECHNOLOGIES</a:t>
              </a:r>
            </a:p>
          </p:txBody>
        </p:sp>
        <p:sp>
          <p:nvSpPr>
            <p:cNvPr name="Freeform 22" id="22"/>
            <p:cNvSpPr/>
            <p:nvPr/>
          </p:nvSpPr>
          <p:spPr>
            <a:xfrm flipH="false" flipV="false" rot="0">
              <a:off x="0" y="0"/>
              <a:ext cx="7495461" cy="1948820"/>
            </a:xfrm>
            <a:custGeom>
              <a:avLst/>
              <a:gdLst/>
              <a:ahLst/>
              <a:cxnLst/>
              <a:rect r="r" b="b" t="t" l="l"/>
              <a:pathLst>
                <a:path h="1948820" w="7495461">
                  <a:moveTo>
                    <a:pt x="0" y="0"/>
                  </a:moveTo>
                  <a:lnTo>
                    <a:pt x="7495461" y="0"/>
                  </a:lnTo>
                  <a:lnTo>
                    <a:pt x="7495461" y="1948820"/>
                  </a:lnTo>
                  <a:lnTo>
                    <a:pt x="0" y="1948820"/>
                  </a:lnTo>
                  <a:lnTo>
                    <a:pt x="0" y="0"/>
                  </a:lnTo>
                  <a:close/>
                </a:path>
              </a:pathLst>
            </a:custGeom>
            <a:blipFill>
              <a:blip r:embed="rId2"/>
              <a:stretch>
                <a:fillRect l="0" t="0" r="0" b="0"/>
              </a:stretch>
            </a:blipFill>
          </p:spPr>
        </p:sp>
      </p:grpSp>
      <p:grpSp>
        <p:nvGrpSpPr>
          <p:cNvPr name="Group 23" id="23"/>
          <p:cNvGrpSpPr/>
          <p:nvPr/>
        </p:nvGrpSpPr>
        <p:grpSpPr>
          <a:xfrm rot="0">
            <a:off x="10905202" y="6738954"/>
            <a:ext cx="5668202" cy="1977078"/>
            <a:chOff x="0" y="0"/>
            <a:chExt cx="7557603" cy="2636104"/>
          </a:xfrm>
        </p:grpSpPr>
        <p:sp>
          <p:nvSpPr>
            <p:cNvPr name="Freeform 24" id="24"/>
            <p:cNvSpPr/>
            <p:nvPr/>
          </p:nvSpPr>
          <p:spPr>
            <a:xfrm flipH="false" flipV="false" rot="0">
              <a:off x="0" y="0"/>
              <a:ext cx="7557603" cy="1997613"/>
            </a:xfrm>
            <a:custGeom>
              <a:avLst/>
              <a:gdLst/>
              <a:ahLst/>
              <a:cxnLst/>
              <a:rect r="r" b="b" t="t" l="l"/>
              <a:pathLst>
                <a:path h="1997613" w="7557603">
                  <a:moveTo>
                    <a:pt x="0" y="0"/>
                  </a:moveTo>
                  <a:lnTo>
                    <a:pt x="7557603" y="0"/>
                  </a:lnTo>
                  <a:lnTo>
                    <a:pt x="7557603" y="1997613"/>
                  </a:lnTo>
                  <a:lnTo>
                    <a:pt x="0" y="1997613"/>
                  </a:lnTo>
                  <a:lnTo>
                    <a:pt x="0" y="0"/>
                  </a:lnTo>
                  <a:close/>
                </a:path>
              </a:pathLst>
            </a:custGeom>
            <a:blipFill>
              <a:blip r:embed="rId3"/>
              <a:stretch>
                <a:fillRect l="-1141" t="-7884" r="-919" b="-55448"/>
              </a:stretch>
            </a:blipFill>
          </p:spPr>
        </p:sp>
        <p:sp>
          <p:nvSpPr>
            <p:cNvPr name="TextBox 25" id="25"/>
            <p:cNvSpPr txBox="true"/>
            <p:nvPr/>
          </p:nvSpPr>
          <p:spPr>
            <a:xfrm rot="0">
              <a:off x="0" y="2106989"/>
              <a:ext cx="7557603" cy="529115"/>
            </a:xfrm>
            <a:prstGeom prst="rect">
              <a:avLst/>
            </a:prstGeom>
          </p:spPr>
          <p:txBody>
            <a:bodyPr anchor="t" rtlCol="false" tIns="0" lIns="0" bIns="0" rIns="0">
              <a:spAutoFit/>
            </a:bodyPr>
            <a:lstStyle/>
            <a:p>
              <a:pPr algn="ctr">
                <a:lnSpc>
                  <a:spcPts val="3173"/>
                </a:lnSpc>
              </a:pPr>
              <a:r>
                <a:rPr lang="en-US" b="true" sz="2267" spc="702">
                  <a:solidFill>
                    <a:srgbClr val="000000"/>
                  </a:solidFill>
                  <a:latin typeface="Avenir Bold"/>
                  <a:ea typeface="Avenir Bold"/>
                  <a:cs typeface="Avenir Bold"/>
                  <a:sym typeface="Avenir Bold"/>
                </a:rPr>
                <a:t>ENABLING</a:t>
              </a:r>
              <a:r>
                <a:rPr lang="en-US" sz="2267" spc="702">
                  <a:solidFill>
                    <a:srgbClr val="000000"/>
                  </a:solidFill>
                  <a:latin typeface="Avenir Light"/>
                  <a:ea typeface="Avenir Light"/>
                  <a:cs typeface="Avenir Light"/>
                  <a:sym typeface="Avenir Light"/>
                </a:rPr>
                <a:t> TECHNOLOGIES</a:t>
              </a:r>
            </a:p>
          </p:txBody>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6248" y="2614793"/>
            <a:ext cx="9163050" cy="7069589"/>
            <a:chOff x="0" y="0"/>
            <a:chExt cx="2413314" cy="1861949"/>
          </a:xfrm>
        </p:grpSpPr>
        <p:sp>
          <p:nvSpPr>
            <p:cNvPr name="Freeform 3" id="3"/>
            <p:cNvSpPr/>
            <p:nvPr/>
          </p:nvSpPr>
          <p:spPr>
            <a:xfrm flipH="false" flipV="false" rot="0">
              <a:off x="0" y="0"/>
              <a:ext cx="2413314" cy="1861949"/>
            </a:xfrm>
            <a:custGeom>
              <a:avLst/>
              <a:gdLst/>
              <a:ahLst/>
              <a:cxnLst/>
              <a:rect r="r" b="b" t="t" l="l"/>
              <a:pathLst>
                <a:path h="1861949" w="2413314">
                  <a:moveTo>
                    <a:pt x="0" y="0"/>
                  </a:moveTo>
                  <a:lnTo>
                    <a:pt x="2413314" y="0"/>
                  </a:lnTo>
                  <a:lnTo>
                    <a:pt x="2413314" y="1861949"/>
                  </a:lnTo>
                  <a:lnTo>
                    <a:pt x="0" y="1861949"/>
                  </a:lnTo>
                  <a:close/>
                </a:path>
              </a:pathLst>
            </a:custGeom>
            <a:solidFill>
              <a:srgbClr val="000000"/>
            </a:solidFill>
          </p:spPr>
        </p:sp>
        <p:sp>
          <p:nvSpPr>
            <p:cNvPr name="TextBox 4" id="4"/>
            <p:cNvSpPr txBox="true"/>
            <p:nvPr/>
          </p:nvSpPr>
          <p:spPr>
            <a:xfrm>
              <a:off x="0" y="-66675"/>
              <a:ext cx="2413314" cy="1928624"/>
            </a:xfrm>
            <a:prstGeom prst="rect">
              <a:avLst/>
            </a:prstGeom>
          </p:spPr>
          <p:txBody>
            <a:bodyPr anchor="ctr" rtlCol="false" tIns="50800" lIns="50800" bIns="50800" rIns="50800"/>
            <a:lstStyle/>
            <a:p>
              <a:pPr algn="ctr">
                <a:lnSpc>
                  <a:spcPts val="3091"/>
                </a:lnSpc>
              </a:pPr>
            </a:p>
          </p:txBody>
        </p:sp>
      </p:grpSp>
      <p:sp>
        <p:nvSpPr>
          <p:cNvPr name="TextBox 5" id="5"/>
          <p:cNvSpPr txBox="true"/>
          <p:nvPr/>
        </p:nvSpPr>
        <p:spPr>
          <a:xfrm rot="0">
            <a:off x="4916151" y="585952"/>
            <a:ext cx="8455698" cy="761670"/>
          </a:xfrm>
          <a:prstGeom prst="rect">
            <a:avLst/>
          </a:prstGeom>
        </p:spPr>
        <p:txBody>
          <a:bodyPr anchor="t" rtlCol="false" tIns="0" lIns="0" bIns="0" rIns="0">
            <a:spAutoFit/>
          </a:bodyPr>
          <a:lstStyle/>
          <a:p>
            <a:pPr algn="ctr">
              <a:lnSpc>
                <a:spcPts val="5408"/>
              </a:lnSpc>
            </a:pPr>
            <a:r>
              <a:rPr lang="en-US" b="true" sz="4192" spc="675">
                <a:solidFill>
                  <a:srgbClr val="373939"/>
                </a:solidFill>
                <a:latin typeface="Avenir Bold"/>
                <a:ea typeface="Avenir Bold"/>
                <a:cs typeface="Avenir Bold"/>
                <a:sym typeface="Avenir Bold"/>
                <a:hlinkClick r:id="rId2" tooltip="https://enablingtechcorp.sharepoint.com/:f:/t/Marketing/El9DZ1Ir3RFHm6gtZf9p7EUBrNWzNoPl97dVTjP5vmtjRQ?e=JYquhZ"/>
              </a:rPr>
              <a:t>Partner Logo Examples</a:t>
            </a:r>
          </a:p>
        </p:txBody>
      </p:sp>
      <p:sp>
        <p:nvSpPr>
          <p:cNvPr name="TextBox 6" id="6"/>
          <p:cNvSpPr txBox="true"/>
          <p:nvPr/>
        </p:nvSpPr>
        <p:spPr>
          <a:xfrm rot="0">
            <a:off x="470263" y="1447445"/>
            <a:ext cx="16963064" cy="708761"/>
          </a:xfrm>
          <a:prstGeom prst="rect">
            <a:avLst/>
          </a:prstGeom>
        </p:spPr>
        <p:txBody>
          <a:bodyPr anchor="t" rtlCol="false" tIns="0" lIns="0" bIns="0" rIns="0">
            <a:spAutoFit/>
          </a:bodyPr>
          <a:lstStyle/>
          <a:p>
            <a:pPr algn="ctr">
              <a:lnSpc>
                <a:spcPts val="2718"/>
              </a:lnSpc>
            </a:pPr>
            <a:r>
              <a:rPr lang="en-US" sz="1941">
                <a:solidFill>
                  <a:srgbClr val="373939"/>
                </a:solidFill>
                <a:latin typeface="Avenir"/>
                <a:ea typeface="Avenir"/>
                <a:cs typeface="Avenir"/>
                <a:sym typeface="Avenir"/>
              </a:rPr>
              <a:t>This is how you can showcase our partner logos over varying color backgrounds.</a:t>
            </a:r>
          </a:p>
          <a:p>
            <a:pPr algn="ctr">
              <a:lnSpc>
                <a:spcPts val="2718"/>
              </a:lnSpc>
            </a:pPr>
            <a:r>
              <a:rPr lang="en-US" sz="1941">
                <a:solidFill>
                  <a:srgbClr val="373939"/>
                </a:solidFill>
                <a:latin typeface="Avenir"/>
                <a:ea typeface="Avenir"/>
                <a:cs typeface="Avenir"/>
                <a:sym typeface="Avenir"/>
              </a:rPr>
              <a:t>When co-branding, this is how our company‘s logo should be paired with partner logos. </a:t>
            </a:r>
          </a:p>
        </p:txBody>
      </p:sp>
      <p:sp>
        <p:nvSpPr>
          <p:cNvPr name="TextBox 7" id="7"/>
          <p:cNvSpPr txBox="true"/>
          <p:nvPr/>
        </p:nvSpPr>
        <p:spPr>
          <a:xfrm rot="0">
            <a:off x="4074415" y="4118620"/>
            <a:ext cx="345155" cy="840090"/>
          </a:xfrm>
          <a:prstGeom prst="rect">
            <a:avLst/>
          </a:prstGeom>
        </p:spPr>
        <p:txBody>
          <a:bodyPr anchor="t" rtlCol="false" tIns="0" lIns="0" bIns="0" rIns="0">
            <a:spAutoFit/>
          </a:bodyPr>
          <a:lstStyle/>
          <a:p>
            <a:pPr algn="ctr">
              <a:lnSpc>
                <a:spcPts val="6906"/>
              </a:lnSpc>
            </a:pPr>
            <a:r>
              <a:rPr lang="en-US" sz="4932">
                <a:solidFill>
                  <a:srgbClr val="FFFFFF"/>
                </a:solidFill>
                <a:latin typeface="Open Sans"/>
                <a:ea typeface="Open Sans"/>
                <a:cs typeface="Open Sans"/>
                <a:sym typeface="Open Sans"/>
              </a:rPr>
              <a:t>|</a:t>
            </a:r>
          </a:p>
        </p:txBody>
      </p:sp>
      <p:grpSp>
        <p:nvGrpSpPr>
          <p:cNvPr name="Group 8" id="8"/>
          <p:cNvGrpSpPr/>
          <p:nvPr/>
        </p:nvGrpSpPr>
        <p:grpSpPr>
          <a:xfrm rot="0">
            <a:off x="1531891" y="4291196"/>
            <a:ext cx="2349747" cy="814537"/>
            <a:chOff x="0" y="0"/>
            <a:chExt cx="3132996" cy="1086049"/>
          </a:xfrm>
        </p:grpSpPr>
        <p:sp>
          <p:nvSpPr>
            <p:cNvPr name="TextBox 9" id="9"/>
            <p:cNvSpPr txBox="true"/>
            <p:nvPr/>
          </p:nvSpPr>
          <p:spPr>
            <a:xfrm rot="0">
              <a:off x="0" y="864554"/>
              <a:ext cx="3125979" cy="221495"/>
            </a:xfrm>
            <a:prstGeom prst="rect">
              <a:avLst/>
            </a:prstGeom>
          </p:spPr>
          <p:txBody>
            <a:bodyPr anchor="t" rtlCol="false" tIns="0" lIns="0" bIns="0" rIns="0">
              <a:spAutoFit/>
            </a:bodyPr>
            <a:lstStyle/>
            <a:p>
              <a:pPr algn="ctr">
                <a:lnSpc>
                  <a:spcPts val="1312"/>
                </a:lnSpc>
              </a:pPr>
              <a:r>
                <a:rPr lang="en-US" b="true" sz="937" spc="290">
                  <a:solidFill>
                    <a:srgbClr val="FFFFFF"/>
                  </a:solidFill>
                  <a:latin typeface="Avenir Bold"/>
                  <a:ea typeface="Avenir Bold"/>
                  <a:cs typeface="Avenir Bold"/>
                  <a:sym typeface="Avenir Bold"/>
                </a:rPr>
                <a:t>ENABLING</a:t>
              </a:r>
              <a:r>
                <a:rPr lang="en-US" sz="937" spc="290">
                  <a:solidFill>
                    <a:srgbClr val="FFFFFF"/>
                  </a:solidFill>
                  <a:latin typeface="Avenir Light"/>
                  <a:ea typeface="Avenir Light"/>
                  <a:cs typeface="Avenir Light"/>
                  <a:sym typeface="Avenir Light"/>
                </a:rPr>
                <a:t> TECHNOLOGIES</a:t>
              </a:r>
            </a:p>
          </p:txBody>
        </p:sp>
        <p:sp>
          <p:nvSpPr>
            <p:cNvPr name="Freeform 10" id="10"/>
            <p:cNvSpPr/>
            <p:nvPr/>
          </p:nvSpPr>
          <p:spPr>
            <a:xfrm flipH="false" flipV="false" rot="0">
              <a:off x="717" y="0"/>
              <a:ext cx="3132280" cy="814393"/>
            </a:xfrm>
            <a:custGeom>
              <a:avLst/>
              <a:gdLst/>
              <a:ahLst/>
              <a:cxnLst/>
              <a:rect r="r" b="b" t="t" l="l"/>
              <a:pathLst>
                <a:path h="814393" w="3132280">
                  <a:moveTo>
                    <a:pt x="0" y="0"/>
                  </a:moveTo>
                  <a:lnTo>
                    <a:pt x="3132279" y="0"/>
                  </a:lnTo>
                  <a:lnTo>
                    <a:pt x="3132279" y="814393"/>
                  </a:lnTo>
                  <a:lnTo>
                    <a:pt x="0" y="814393"/>
                  </a:lnTo>
                  <a:lnTo>
                    <a:pt x="0" y="0"/>
                  </a:lnTo>
                  <a:close/>
                </a:path>
              </a:pathLst>
            </a:custGeom>
            <a:blipFill>
              <a:blip r:embed="rId3"/>
              <a:stretch>
                <a:fillRect l="0" t="0" r="0" b="0"/>
              </a:stretch>
            </a:blipFill>
          </p:spPr>
        </p:sp>
      </p:grpSp>
      <p:sp>
        <p:nvSpPr>
          <p:cNvPr name="Freeform 11" id="11"/>
          <p:cNvSpPr/>
          <p:nvPr/>
        </p:nvSpPr>
        <p:spPr>
          <a:xfrm flipH="false" flipV="false" rot="0">
            <a:off x="4588248" y="4267099"/>
            <a:ext cx="3042911" cy="743781"/>
          </a:xfrm>
          <a:custGeom>
            <a:avLst/>
            <a:gdLst/>
            <a:ahLst/>
            <a:cxnLst/>
            <a:rect r="r" b="b" t="t" l="l"/>
            <a:pathLst>
              <a:path h="743781" w="3042911">
                <a:moveTo>
                  <a:pt x="0" y="0"/>
                </a:moveTo>
                <a:lnTo>
                  <a:pt x="3042911" y="0"/>
                </a:lnTo>
                <a:lnTo>
                  <a:pt x="3042911" y="743781"/>
                </a:lnTo>
                <a:lnTo>
                  <a:pt x="0" y="743781"/>
                </a:lnTo>
                <a:lnTo>
                  <a:pt x="0" y="0"/>
                </a:lnTo>
                <a:close/>
              </a:path>
            </a:pathLst>
          </a:custGeom>
          <a:blipFill>
            <a:blip r:embed="rId4"/>
            <a:stretch>
              <a:fillRect l="-4452" t="-187940" r="-11497" b="-186426"/>
            </a:stretch>
          </a:blipFill>
        </p:spPr>
      </p:sp>
      <p:sp>
        <p:nvSpPr>
          <p:cNvPr name="TextBox 12" id="12"/>
          <p:cNvSpPr txBox="true"/>
          <p:nvPr/>
        </p:nvSpPr>
        <p:spPr>
          <a:xfrm rot="0">
            <a:off x="4072138" y="2884291"/>
            <a:ext cx="333660" cy="815285"/>
          </a:xfrm>
          <a:prstGeom prst="rect">
            <a:avLst/>
          </a:prstGeom>
        </p:spPr>
        <p:txBody>
          <a:bodyPr anchor="t" rtlCol="false" tIns="0" lIns="0" bIns="0" rIns="0">
            <a:spAutoFit/>
          </a:bodyPr>
          <a:lstStyle/>
          <a:p>
            <a:pPr algn="ctr">
              <a:lnSpc>
                <a:spcPts val="6676"/>
              </a:lnSpc>
            </a:pPr>
            <a:r>
              <a:rPr lang="en-US" sz="4768">
                <a:solidFill>
                  <a:srgbClr val="FFFFFF"/>
                </a:solidFill>
                <a:latin typeface="Open Sans"/>
                <a:ea typeface="Open Sans"/>
                <a:cs typeface="Open Sans"/>
                <a:sym typeface="Open Sans"/>
              </a:rPr>
              <a:t>|</a:t>
            </a:r>
          </a:p>
        </p:txBody>
      </p:sp>
      <p:sp>
        <p:nvSpPr>
          <p:cNvPr name="Freeform 13" id="13"/>
          <p:cNvSpPr/>
          <p:nvPr/>
        </p:nvSpPr>
        <p:spPr>
          <a:xfrm flipH="false" flipV="false" rot="0">
            <a:off x="4592751" y="3054292"/>
            <a:ext cx="3120806" cy="668578"/>
          </a:xfrm>
          <a:custGeom>
            <a:avLst/>
            <a:gdLst/>
            <a:ahLst/>
            <a:cxnLst/>
            <a:rect r="r" b="b" t="t" l="l"/>
            <a:pathLst>
              <a:path h="668578" w="3120806">
                <a:moveTo>
                  <a:pt x="0" y="0"/>
                </a:moveTo>
                <a:lnTo>
                  <a:pt x="3120806" y="0"/>
                </a:lnTo>
                <a:lnTo>
                  <a:pt x="3120806" y="668578"/>
                </a:lnTo>
                <a:lnTo>
                  <a:pt x="0" y="668578"/>
                </a:lnTo>
                <a:lnTo>
                  <a:pt x="0" y="0"/>
                </a:lnTo>
                <a:close/>
              </a:path>
            </a:pathLst>
          </a:custGeom>
          <a:blipFill>
            <a:blip r:embed="rId5"/>
            <a:stretch>
              <a:fillRect l="-119470" t="-42023" r="-22153" b="-32794"/>
            </a:stretch>
          </a:blipFill>
        </p:spPr>
      </p:sp>
      <p:grpSp>
        <p:nvGrpSpPr>
          <p:cNvPr name="Group 14" id="14"/>
          <p:cNvGrpSpPr/>
          <p:nvPr/>
        </p:nvGrpSpPr>
        <p:grpSpPr>
          <a:xfrm rot="0">
            <a:off x="1531891" y="3065772"/>
            <a:ext cx="2349747" cy="814537"/>
            <a:chOff x="0" y="0"/>
            <a:chExt cx="3132996" cy="1086049"/>
          </a:xfrm>
        </p:grpSpPr>
        <p:sp>
          <p:nvSpPr>
            <p:cNvPr name="TextBox 15" id="15"/>
            <p:cNvSpPr txBox="true"/>
            <p:nvPr/>
          </p:nvSpPr>
          <p:spPr>
            <a:xfrm rot="0">
              <a:off x="0" y="864554"/>
              <a:ext cx="3125979" cy="221495"/>
            </a:xfrm>
            <a:prstGeom prst="rect">
              <a:avLst/>
            </a:prstGeom>
          </p:spPr>
          <p:txBody>
            <a:bodyPr anchor="t" rtlCol="false" tIns="0" lIns="0" bIns="0" rIns="0">
              <a:spAutoFit/>
            </a:bodyPr>
            <a:lstStyle/>
            <a:p>
              <a:pPr algn="ctr">
                <a:lnSpc>
                  <a:spcPts val="1312"/>
                </a:lnSpc>
              </a:pPr>
              <a:r>
                <a:rPr lang="en-US" b="true" sz="937" spc="290">
                  <a:solidFill>
                    <a:srgbClr val="FFFFFF"/>
                  </a:solidFill>
                  <a:latin typeface="Avenir Bold"/>
                  <a:ea typeface="Avenir Bold"/>
                  <a:cs typeface="Avenir Bold"/>
                  <a:sym typeface="Avenir Bold"/>
                </a:rPr>
                <a:t>ENABLING</a:t>
              </a:r>
              <a:r>
                <a:rPr lang="en-US" sz="937" spc="290">
                  <a:solidFill>
                    <a:srgbClr val="FFFFFF"/>
                  </a:solidFill>
                  <a:latin typeface="Avenir Light"/>
                  <a:ea typeface="Avenir Light"/>
                  <a:cs typeface="Avenir Light"/>
                  <a:sym typeface="Avenir Light"/>
                </a:rPr>
                <a:t> TECHNOLOGIES</a:t>
              </a:r>
            </a:p>
          </p:txBody>
        </p:sp>
        <p:sp>
          <p:nvSpPr>
            <p:cNvPr name="Freeform 16" id="16"/>
            <p:cNvSpPr/>
            <p:nvPr/>
          </p:nvSpPr>
          <p:spPr>
            <a:xfrm flipH="false" flipV="false" rot="0">
              <a:off x="717" y="0"/>
              <a:ext cx="3132280" cy="814393"/>
            </a:xfrm>
            <a:custGeom>
              <a:avLst/>
              <a:gdLst/>
              <a:ahLst/>
              <a:cxnLst/>
              <a:rect r="r" b="b" t="t" l="l"/>
              <a:pathLst>
                <a:path h="814393" w="3132280">
                  <a:moveTo>
                    <a:pt x="0" y="0"/>
                  </a:moveTo>
                  <a:lnTo>
                    <a:pt x="3132279" y="0"/>
                  </a:lnTo>
                  <a:lnTo>
                    <a:pt x="3132279" y="814393"/>
                  </a:lnTo>
                  <a:lnTo>
                    <a:pt x="0" y="814393"/>
                  </a:lnTo>
                  <a:lnTo>
                    <a:pt x="0" y="0"/>
                  </a:lnTo>
                  <a:close/>
                </a:path>
              </a:pathLst>
            </a:custGeom>
            <a:blipFill>
              <a:blip r:embed="rId3"/>
              <a:stretch>
                <a:fillRect l="0" t="0" r="0" b="0"/>
              </a:stretch>
            </a:blipFill>
          </p:spPr>
        </p:sp>
      </p:grpSp>
      <p:grpSp>
        <p:nvGrpSpPr>
          <p:cNvPr name="Group 17" id="17"/>
          <p:cNvGrpSpPr/>
          <p:nvPr/>
        </p:nvGrpSpPr>
        <p:grpSpPr>
          <a:xfrm rot="0">
            <a:off x="8124" y="5439108"/>
            <a:ext cx="9171174" cy="4847892"/>
            <a:chOff x="0" y="0"/>
            <a:chExt cx="2415453" cy="1276811"/>
          </a:xfrm>
        </p:grpSpPr>
        <p:sp>
          <p:nvSpPr>
            <p:cNvPr name="Freeform 18" id="18"/>
            <p:cNvSpPr/>
            <p:nvPr/>
          </p:nvSpPr>
          <p:spPr>
            <a:xfrm flipH="false" flipV="false" rot="0">
              <a:off x="0" y="0"/>
              <a:ext cx="2415453" cy="1276811"/>
            </a:xfrm>
            <a:custGeom>
              <a:avLst/>
              <a:gdLst/>
              <a:ahLst/>
              <a:cxnLst/>
              <a:rect r="r" b="b" t="t" l="l"/>
              <a:pathLst>
                <a:path h="1276811" w="2415453">
                  <a:moveTo>
                    <a:pt x="0" y="0"/>
                  </a:moveTo>
                  <a:lnTo>
                    <a:pt x="2415453" y="0"/>
                  </a:lnTo>
                  <a:lnTo>
                    <a:pt x="2415453" y="1276811"/>
                  </a:lnTo>
                  <a:lnTo>
                    <a:pt x="0" y="1276811"/>
                  </a:lnTo>
                  <a:close/>
                </a:path>
              </a:pathLst>
            </a:custGeom>
            <a:solidFill>
              <a:srgbClr val="02637F"/>
            </a:solidFill>
          </p:spPr>
        </p:sp>
        <p:sp>
          <p:nvSpPr>
            <p:cNvPr name="TextBox 19" id="19"/>
            <p:cNvSpPr txBox="true"/>
            <p:nvPr/>
          </p:nvSpPr>
          <p:spPr>
            <a:xfrm>
              <a:off x="0" y="-66675"/>
              <a:ext cx="2415453" cy="1343486"/>
            </a:xfrm>
            <a:prstGeom prst="rect">
              <a:avLst/>
            </a:prstGeom>
          </p:spPr>
          <p:txBody>
            <a:bodyPr anchor="ctr" rtlCol="false" tIns="50800" lIns="50800" bIns="50800" rIns="50800"/>
            <a:lstStyle/>
            <a:p>
              <a:pPr algn="ctr">
                <a:lnSpc>
                  <a:spcPts val="3091"/>
                </a:lnSpc>
              </a:pPr>
            </a:p>
          </p:txBody>
        </p:sp>
      </p:grpSp>
      <p:sp>
        <p:nvSpPr>
          <p:cNvPr name="TextBox 20" id="20"/>
          <p:cNvSpPr txBox="true"/>
          <p:nvPr/>
        </p:nvSpPr>
        <p:spPr>
          <a:xfrm rot="0">
            <a:off x="4104970" y="9033169"/>
            <a:ext cx="345155" cy="840090"/>
          </a:xfrm>
          <a:prstGeom prst="rect">
            <a:avLst/>
          </a:prstGeom>
        </p:spPr>
        <p:txBody>
          <a:bodyPr anchor="t" rtlCol="false" tIns="0" lIns="0" bIns="0" rIns="0">
            <a:spAutoFit/>
          </a:bodyPr>
          <a:lstStyle/>
          <a:p>
            <a:pPr algn="ctr">
              <a:lnSpc>
                <a:spcPts val="6906"/>
              </a:lnSpc>
            </a:pPr>
            <a:r>
              <a:rPr lang="en-US" sz="4932">
                <a:solidFill>
                  <a:srgbClr val="FFFFFF"/>
                </a:solidFill>
                <a:latin typeface="Open Sans"/>
                <a:ea typeface="Open Sans"/>
                <a:cs typeface="Open Sans"/>
                <a:sym typeface="Open Sans"/>
              </a:rPr>
              <a:t>|</a:t>
            </a:r>
          </a:p>
        </p:txBody>
      </p:sp>
      <p:sp>
        <p:nvSpPr>
          <p:cNvPr name="Freeform 21" id="21"/>
          <p:cNvSpPr/>
          <p:nvPr/>
        </p:nvSpPr>
        <p:spPr>
          <a:xfrm flipH="false" flipV="false" rot="0">
            <a:off x="4618804" y="9190955"/>
            <a:ext cx="3042911" cy="743781"/>
          </a:xfrm>
          <a:custGeom>
            <a:avLst/>
            <a:gdLst/>
            <a:ahLst/>
            <a:cxnLst/>
            <a:rect r="r" b="b" t="t" l="l"/>
            <a:pathLst>
              <a:path h="743781" w="3042911">
                <a:moveTo>
                  <a:pt x="0" y="0"/>
                </a:moveTo>
                <a:lnTo>
                  <a:pt x="3042911" y="0"/>
                </a:lnTo>
                <a:lnTo>
                  <a:pt x="3042911" y="743781"/>
                </a:lnTo>
                <a:lnTo>
                  <a:pt x="0" y="743781"/>
                </a:lnTo>
                <a:lnTo>
                  <a:pt x="0" y="0"/>
                </a:lnTo>
                <a:close/>
              </a:path>
            </a:pathLst>
          </a:custGeom>
          <a:blipFill>
            <a:blip r:embed="rId4"/>
            <a:stretch>
              <a:fillRect l="-4452" t="-187940" r="-11497" b="-186426"/>
            </a:stretch>
          </a:blipFill>
        </p:spPr>
      </p:sp>
      <p:sp>
        <p:nvSpPr>
          <p:cNvPr name="TextBox 22" id="22"/>
          <p:cNvSpPr txBox="true"/>
          <p:nvPr/>
        </p:nvSpPr>
        <p:spPr>
          <a:xfrm rot="0">
            <a:off x="4099442" y="6820441"/>
            <a:ext cx="338167" cy="815487"/>
          </a:xfrm>
          <a:prstGeom prst="rect">
            <a:avLst/>
          </a:prstGeom>
        </p:spPr>
        <p:txBody>
          <a:bodyPr anchor="t" rtlCol="false" tIns="0" lIns="0" bIns="0" rIns="0">
            <a:spAutoFit/>
          </a:bodyPr>
          <a:lstStyle/>
          <a:p>
            <a:pPr algn="ctr">
              <a:lnSpc>
                <a:spcPts val="6766"/>
              </a:lnSpc>
            </a:pPr>
            <a:r>
              <a:rPr lang="en-US" sz="4833">
                <a:solidFill>
                  <a:srgbClr val="FFFFFF"/>
                </a:solidFill>
                <a:latin typeface="Open Sans"/>
                <a:ea typeface="Open Sans"/>
                <a:cs typeface="Open Sans"/>
                <a:sym typeface="Open Sans"/>
              </a:rPr>
              <a:t>|</a:t>
            </a:r>
          </a:p>
        </p:txBody>
      </p:sp>
      <p:sp>
        <p:nvSpPr>
          <p:cNvPr name="Freeform 23" id="23"/>
          <p:cNvSpPr/>
          <p:nvPr/>
        </p:nvSpPr>
        <p:spPr>
          <a:xfrm flipH="false" flipV="false" rot="0">
            <a:off x="4627088" y="6981927"/>
            <a:ext cx="3162966" cy="677610"/>
          </a:xfrm>
          <a:custGeom>
            <a:avLst/>
            <a:gdLst/>
            <a:ahLst/>
            <a:cxnLst/>
            <a:rect r="r" b="b" t="t" l="l"/>
            <a:pathLst>
              <a:path h="677610" w="3162966">
                <a:moveTo>
                  <a:pt x="0" y="0"/>
                </a:moveTo>
                <a:lnTo>
                  <a:pt x="3162966" y="0"/>
                </a:lnTo>
                <a:lnTo>
                  <a:pt x="3162966" y="677610"/>
                </a:lnTo>
                <a:lnTo>
                  <a:pt x="0" y="677610"/>
                </a:lnTo>
                <a:lnTo>
                  <a:pt x="0" y="0"/>
                </a:lnTo>
                <a:close/>
              </a:path>
            </a:pathLst>
          </a:custGeom>
          <a:blipFill>
            <a:blip r:embed="rId5"/>
            <a:stretch>
              <a:fillRect l="-119470" t="-42023" r="-22153" b="-32794"/>
            </a:stretch>
          </a:blipFill>
        </p:spPr>
      </p:sp>
      <p:grpSp>
        <p:nvGrpSpPr>
          <p:cNvPr name="Group 24" id="24"/>
          <p:cNvGrpSpPr/>
          <p:nvPr/>
        </p:nvGrpSpPr>
        <p:grpSpPr>
          <a:xfrm rot="0">
            <a:off x="1608388" y="6972434"/>
            <a:ext cx="2328427" cy="807541"/>
            <a:chOff x="0" y="0"/>
            <a:chExt cx="3104569" cy="1076721"/>
          </a:xfrm>
        </p:grpSpPr>
        <p:sp>
          <p:nvSpPr>
            <p:cNvPr name="TextBox 25" id="25"/>
            <p:cNvSpPr txBox="true"/>
            <p:nvPr/>
          </p:nvSpPr>
          <p:spPr>
            <a:xfrm rot="0">
              <a:off x="0" y="858939"/>
              <a:ext cx="3062698" cy="217783"/>
            </a:xfrm>
            <a:prstGeom prst="rect">
              <a:avLst/>
            </a:prstGeom>
          </p:spPr>
          <p:txBody>
            <a:bodyPr anchor="t" rtlCol="false" tIns="0" lIns="0" bIns="0" rIns="0">
              <a:spAutoFit/>
            </a:bodyPr>
            <a:lstStyle/>
            <a:p>
              <a:pPr algn="ctr">
                <a:lnSpc>
                  <a:spcPts val="1286"/>
                </a:lnSpc>
              </a:pPr>
              <a:r>
                <a:rPr lang="en-US" b="true" sz="918" spc="284">
                  <a:solidFill>
                    <a:srgbClr val="FFFFFF"/>
                  </a:solidFill>
                  <a:latin typeface="Avenir Bold"/>
                  <a:ea typeface="Avenir Bold"/>
                  <a:cs typeface="Avenir Bold"/>
                  <a:sym typeface="Avenir Bold"/>
                </a:rPr>
                <a:t>ENABLING</a:t>
              </a:r>
              <a:r>
                <a:rPr lang="en-US" sz="918" spc="284">
                  <a:solidFill>
                    <a:srgbClr val="FFFFFF"/>
                  </a:solidFill>
                  <a:latin typeface="Avenir Light"/>
                  <a:ea typeface="Avenir Light"/>
                  <a:cs typeface="Avenir Light"/>
                  <a:sym typeface="Avenir Light"/>
                </a:rPr>
                <a:t> TECHNOLOGIES</a:t>
              </a:r>
            </a:p>
          </p:txBody>
        </p:sp>
        <p:sp>
          <p:nvSpPr>
            <p:cNvPr name="Freeform 26" id="26"/>
            <p:cNvSpPr/>
            <p:nvPr/>
          </p:nvSpPr>
          <p:spPr>
            <a:xfrm flipH="false" flipV="false" rot="0">
              <a:off x="0" y="0"/>
              <a:ext cx="3104569" cy="807188"/>
            </a:xfrm>
            <a:custGeom>
              <a:avLst/>
              <a:gdLst/>
              <a:ahLst/>
              <a:cxnLst/>
              <a:rect r="r" b="b" t="t" l="l"/>
              <a:pathLst>
                <a:path h="807188" w="3104569">
                  <a:moveTo>
                    <a:pt x="0" y="0"/>
                  </a:moveTo>
                  <a:lnTo>
                    <a:pt x="3104569" y="0"/>
                  </a:lnTo>
                  <a:lnTo>
                    <a:pt x="3104569" y="807188"/>
                  </a:lnTo>
                  <a:lnTo>
                    <a:pt x="0" y="807188"/>
                  </a:lnTo>
                  <a:lnTo>
                    <a:pt x="0" y="0"/>
                  </a:lnTo>
                  <a:close/>
                </a:path>
              </a:pathLst>
            </a:custGeom>
            <a:blipFill>
              <a:blip r:embed="rId6"/>
              <a:stretch>
                <a:fillRect l="0" t="0" r="0" b="0"/>
              </a:stretch>
            </a:blipFill>
          </p:spPr>
        </p:sp>
      </p:grpSp>
      <p:sp>
        <p:nvSpPr>
          <p:cNvPr name="TextBox 27" id="27"/>
          <p:cNvSpPr txBox="true"/>
          <p:nvPr/>
        </p:nvSpPr>
        <p:spPr>
          <a:xfrm rot="0">
            <a:off x="4102111" y="5674139"/>
            <a:ext cx="333660" cy="815285"/>
          </a:xfrm>
          <a:prstGeom prst="rect">
            <a:avLst/>
          </a:prstGeom>
        </p:spPr>
        <p:txBody>
          <a:bodyPr anchor="t" rtlCol="false" tIns="0" lIns="0" bIns="0" rIns="0">
            <a:spAutoFit/>
          </a:bodyPr>
          <a:lstStyle/>
          <a:p>
            <a:pPr algn="ctr">
              <a:lnSpc>
                <a:spcPts val="6676"/>
              </a:lnSpc>
            </a:pPr>
            <a:r>
              <a:rPr lang="en-US" sz="4768">
                <a:solidFill>
                  <a:srgbClr val="FFFFFF"/>
                </a:solidFill>
                <a:latin typeface="Open Sans"/>
                <a:ea typeface="Open Sans"/>
                <a:cs typeface="Open Sans"/>
                <a:sym typeface="Open Sans"/>
              </a:rPr>
              <a:t>|</a:t>
            </a:r>
          </a:p>
        </p:txBody>
      </p:sp>
      <p:sp>
        <p:nvSpPr>
          <p:cNvPr name="Freeform 28" id="28"/>
          <p:cNvSpPr/>
          <p:nvPr/>
        </p:nvSpPr>
        <p:spPr>
          <a:xfrm flipH="false" flipV="false" rot="0">
            <a:off x="4622724" y="5844140"/>
            <a:ext cx="3120806" cy="668578"/>
          </a:xfrm>
          <a:custGeom>
            <a:avLst/>
            <a:gdLst/>
            <a:ahLst/>
            <a:cxnLst/>
            <a:rect r="r" b="b" t="t" l="l"/>
            <a:pathLst>
              <a:path h="668578" w="3120806">
                <a:moveTo>
                  <a:pt x="0" y="0"/>
                </a:moveTo>
                <a:lnTo>
                  <a:pt x="3120806" y="0"/>
                </a:lnTo>
                <a:lnTo>
                  <a:pt x="3120806" y="668578"/>
                </a:lnTo>
                <a:lnTo>
                  <a:pt x="0" y="668578"/>
                </a:lnTo>
                <a:lnTo>
                  <a:pt x="0" y="0"/>
                </a:lnTo>
                <a:close/>
              </a:path>
            </a:pathLst>
          </a:custGeom>
          <a:blipFill>
            <a:blip r:embed="rId5"/>
            <a:stretch>
              <a:fillRect l="-119470" t="-42023" r="-22153" b="-32794"/>
            </a:stretch>
          </a:blipFill>
        </p:spPr>
      </p:sp>
      <p:grpSp>
        <p:nvGrpSpPr>
          <p:cNvPr name="Group 29" id="29"/>
          <p:cNvGrpSpPr/>
          <p:nvPr/>
        </p:nvGrpSpPr>
        <p:grpSpPr>
          <a:xfrm rot="0">
            <a:off x="1561864" y="5855621"/>
            <a:ext cx="2349747" cy="814537"/>
            <a:chOff x="0" y="0"/>
            <a:chExt cx="3132996" cy="1086049"/>
          </a:xfrm>
        </p:grpSpPr>
        <p:sp>
          <p:nvSpPr>
            <p:cNvPr name="TextBox 30" id="30"/>
            <p:cNvSpPr txBox="true"/>
            <p:nvPr/>
          </p:nvSpPr>
          <p:spPr>
            <a:xfrm rot="0">
              <a:off x="0" y="864554"/>
              <a:ext cx="3125979" cy="221495"/>
            </a:xfrm>
            <a:prstGeom prst="rect">
              <a:avLst/>
            </a:prstGeom>
          </p:spPr>
          <p:txBody>
            <a:bodyPr anchor="t" rtlCol="false" tIns="0" lIns="0" bIns="0" rIns="0">
              <a:spAutoFit/>
            </a:bodyPr>
            <a:lstStyle/>
            <a:p>
              <a:pPr algn="ctr">
                <a:lnSpc>
                  <a:spcPts val="1312"/>
                </a:lnSpc>
              </a:pPr>
              <a:r>
                <a:rPr lang="en-US" b="true" sz="937" spc="290">
                  <a:solidFill>
                    <a:srgbClr val="FFFFFF"/>
                  </a:solidFill>
                  <a:latin typeface="Avenir Bold"/>
                  <a:ea typeface="Avenir Bold"/>
                  <a:cs typeface="Avenir Bold"/>
                  <a:sym typeface="Avenir Bold"/>
                </a:rPr>
                <a:t>ENABLING</a:t>
              </a:r>
              <a:r>
                <a:rPr lang="en-US" sz="937" spc="290">
                  <a:solidFill>
                    <a:srgbClr val="FFFFFF"/>
                  </a:solidFill>
                  <a:latin typeface="Avenir Light"/>
                  <a:ea typeface="Avenir Light"/>
                  <a:cs typeface="Avenir Light"/>
                  <a:sym typeface="Avenir Light"/>
                </a:rPr>
                <a:t> TECHNOLOGIES</a:t>
              </a:r>
            </a:p>
          </p:txBody>
        </p:sp>
        <p:sp>
          <p:nvSpPr>
            <p:cNvPr name="Freeform 31" id="31"/>
            <p:cNvSpPr/>
            <p:nvPr/>
          </p:nvSpPr>
          <p:spPr>
            <a:xfrm flipH="false" flipV="false" rot="0">
              <a:off x="717" y="0"/>
              <a:ext cx="3132280" cy="814393"/>
            </a:xfrm>
            <a:custGeom>
              <a:avLst/>
              <a:gdLst/>
              <a:ahLst/>
              <a:cxnLst/>
              <a:rect r="r" b="b" t="t" l="l"/>
              <a:pathLst>
                <a:path h="814393" w="3132280">
                  <a:moveTo>
                    <a:pt x="0" y="0"/>
                  </a:moveTo>
                  <a:lnTo>
                    <a:pt x="3132279" y="0"/>
                  </a:lnTo>
                  <a:lnTo>
                    <a:pt x="3132279" y="814393"/>
                  </a:lnTo>
                  <a:lnTo>
                    <a:pt x="0" y="814393"/>
                  </a:lnTo>
                  <a:lnTo>
                    <a:pt x="0" y="0"/>
                  </a:lnTo>
                  <a:close/>
                </a:path>
              </a:pathLst>
            </a:custGeom>
            <a:blipFill>
              <a:blip r:embed="rId3"/>
              <a:stretch>
                <a:fillRect l="0" t="0" r="0" b="0"/>
              </a:stretch>
            </a:blipFill>
          </p:spPr>
        </p:sp>
      </p:grpSp>
      <p:grpSp>
        <p:nvGrpSpPr>
          <p:cNvPr name="Group 32" id="32"/>
          <p:cNvGrpSpPr/>
          <p:nvPr/>
        </p:nvGrpSpPr>
        <p:grpSpPr>
          <a:xfrm rot="0">
            <a:off x="1583733" y="9181430"/>
            <a:ext cx="2328427" cy="807541"/>
            <a:chOff x="0" y="0"/>
            <a:chExt cx="3104569" cy="1076721"/>
          </a:xfrm>
        </p:grpSpPr>
        <p:sp>
          <p:nvSpPr>
            <p:cNvPr name="TextBox 33" id="33"/>
            <p:cNvSpPr txBox="true"/>
            <p:nvPr/>
          </p:nvSpPr>
          <p:spPr>
            <a:xfrm rot="0">
              <a:off x="0" y="858939"/>
              <a:ext cx="3062698" cy="217783"/>
            </a:xfrm>
            <a:prstGeom prst="rect">
              <a:avLst/>
            </a:prstGeom>
          </p:spPr>
          <p:txBody>
            <a:bodyPr anchor="t" rtlCol="false" tIns="0" lIns="0" bIns="0" rIns="0">
              <a:spAutoFit/>
            </a:bodyPr>
            <a:lstStyle/>
            <a:p>
              <a:pPr algn="ctr">
                <a:lnSpc>
                  <a:spcPts val="1286"/>
                </a:lnSpc>
              </a:pPr>
              <a:r>
                <a:rPr lang="en-US" b="true" sz="918" spc="284">
                  <a:solidFill>
                    <a:srgbClr val="FFFFFF"/>
                  </a:solidFill>
                  <a:latin typeface="Avenir Bold"/>
                  <a:ea typeface="Avenir Bold"/>
                  <a:cs typeface="Avenir Bold"/>
                  <a:sym typeface="Avenir Bold"/>
                </a:rPr>
                <a:t>ENABLING</a:t>
              </a:r>
              <a:r>
                <a:rPr lang="en-US" sz="918" spc="284">
                  <a:solidFill>
                    <a:srgbClr val="FFFFFF"/>
                  </a:solidFill>
                  <a:latin typeface="Avenir Light"/>
                  <a:ea typeface="Avenir Light"/>
                  <a:cs typeface="Avenir Light"/>
                  <a:sym typeface="Avenir Light"/>
                </a:rPr>
                <a:t> TECHNOLOGIES</a:t>
              </a:r>
            </a:p>
          </p:txBody>
        </p:sp>
        <p:sp>
          <p:nvSpPr>
            <p:cNvPr name="Freeform 34" id="34"/>
            <p:cNvSpPr/>
            <p:nvPr/>
          </p:nvSpPr>
          <p:spPr>
            <a:xfrm flipH="false" flipV="false" rot="0">
              <a:off x="0" y="0"/>
              <a:ext cx="3104569" cy="807188"/>
            </a:xfrm>
            <a:custGeom>
              <a:avLst/>
              <a:gdLst/>
              <a:ahLst/>
              <a:cxnLst/>
              <a:rect r="r" b="b" t="t" l="l"/>
              <a:pathLst>
                <a:path h="807188" w="3104569">
                  <a:moveTo>
                    <a:pt x="0" y="0"/>
                  </a:moveTo>
                  <a:lnTo>
                    <a:pt x="3104569" y="0"/>
                  </a:lnTo>
                  <a:lnTo>
                    <a:pt x="3104569" y="807188"/>
                  </a:lnTo>
                  <a:lnTo>
                    <a:pt x="0" y="807188"/>
                  </a:lnTo>
                  <a:lnTo>
                    <a:pt x="0" y="0"/>
                  </a:lnTo>
                  <a:close/>
                </a:path>
              </a:pathLst>
            </a:custGeom>
            <a:blipFill>
              <a:blip r:embed="rId6"/>
              <a:stretch>
                <a:fillRect l="0" t="0" r="0" b="0"/>
              </a:stretch>
            </a:blipFill>
          </p:spPr>
        </p:sp>
      </p:grpSp>
      <p:sp>
        <p:nvSpPr>
          <p:cNvPr name="TextBox 35" id="35"/>
          <p:cNvSpPr txBox="true"/>
          <p:nvPr/>
        </p:nvSpPr>
        <p:spPr>
          <a:xfrm rot="0">
            <a:off x="13105043" y="2893816"/>
            <a:ext cx="341692" cy="823092"/>
          </a:xfrm>
          <a:prstGeom prst="rect">
            <a:avLst/>
          </a:prstGeom>
        </p:spPr>
        <p:txBody>
          <a:bodyPr anchor="t" rtlCol="false" tIns="0" lIns="0" bIns="0" rIns="0">
            <a:spAutoFit/>
          </a:bodyPr>
          <a:lstStyle/>
          <a:p>
            <a:pPr algn="ctr">
              <a:lnSpc>
                <a:spcPts val="6836"/>
              </a:lnSpc>
            </a:pPr>
            <a:r>
              <a:rPr lang="en-US" sz="4883">
                <a:solidFill>
                  <a:srgbClr val="000000"/>
                </a:solidFill>
                <a:latin typeface="Open Sans"/>
                <a:ea typeface="Open Sans"/>
                <a:cs typeface="Open Sans"/>
                <a:sym typeface="Open Sans"/>
              </a:rPr>
              <a:t>|</a:t>
            </a:r>
          </a:p>
        </p:txBody>
      </p:sp>
      <p:sp>
        <p:nvSpPr>
          <p:cNvPr name="Freeform 36" id="36"/>
          <p:cNvSpPr/>
          <p:nvPr/>
        </p:nvSpPr>
        <p:spPr>
          <a:xfrm flipH="false" flipV="false" rot="0">
            <a:off x="13655817" y="3090244"/>
            <a:ext cx="3090242" cy="657379"/>
          </a:xfrm>
          <a:custGeom>
            <a:avLst/>
            <a:gdLst/>
            <a:ahLst/>
            <a:cxnLst/>
            <a:rect r="r" b="b" t="t" l="l"/>
            <a:pathLst>
              <a:path h="657379" w="3090242">
                <a:moveTo>
                  <a:pt x="0" y="0"/>
                </a:moveTo>
                <a:lnTo>
                  <a:pt x="3090242" y="0"/>
                </a:lnTo>
                <a:lnTo>
                  <a:pt x="3090242" y="657378"/>
                </a:lnTo>
                <a:lnTo>
                  <a:pt x="0" y="657378"/>
                </a:lnTo>
                <a:lnTo>
                  <a:pt x="0" y="0"/>
                </a:lnTo>
                <a:close/>
              </a:path>
            </a:pathLst>
          </a:custGeom>
          <a:blipFill>
            <a:blip r:embed="rId7"/>
            <a:stretch>
              <a:fillRect l="0" t="0" r="0" b="0"/>
            </a:stretch>
          </a:blipFill>
        </p:spPr>
      </p:sp>
      <p:grpSp>
        <p:nvGrpSpPr>
          <p:cNvPr name="Group 37" id="37"/>
          <p:cNvGrpSpPr/>
          <p:nvPr/>
        </p:nvGrpSpPr>
        <p:grpSpPr>
          <a:xfrm rot="0">
            <a:off x="10564393" y="3090244"/>
            <a:ext cx="2399962" cy="831325"/>
            <a:chOff x="0" y="0"/>
            <a:chExt cx="3199950" cy="1108434"/>
          </a:xfrm>
        </p:grpSpPr>
        <p:sp>
          <p:nvSpPr>
            <p:cNvPr name="Freeform 38" id="38"/>
            <p:cNvSpPr/>
            <p:nvPr/>
          </p:nvSpPr>
          <p:spPr>
            <a:xfrm flipH="false" flipV="false" rot="0">
              <a:off x="0" y="0"/>
              <a:ext cx="3199950" cy="849646"/>
            </a:xfrm>
            <a:custGeom>
              <a:avLst/>
              <a:gdLst/>
              <a:ahLst/>
              <a:cxnLst/>
              <a:rect r="r" b="b" t="t" l="l"/>
              <a:pathLst>
                <a:path h="849646" w="3199950">
                  <a:moveTo>
                    <a:pt x="0" y="0"/>
                  </a:moveTo>
                  <a:lnTo>
                    <a:pt x="3199950" y="0"/>
                  </a:lnTo>
                  <a:lnTo>
                    <a:pt x="3199950" y="849646"/>
                  </a:lnTo>
                  <a:lnTo>
                    <a:pt x="0" y="849646"/>
                  </a:lnTo>
                  <a:lnTo>
                    <a:pt x="0" y="0"/>
                  </a:lnTo>
                  <a:close/>
                </a:path>
              </a:pathLst>
            </a:custGeom>
            <a:blipFill>
              <a:blip r:embed="rId8"/>
              <a:stretch>
                <a:fillRect l="-4305" t="-11846" r="-4266" b="-11846"/>
              </a:stretch>
            </a:blipFill>
          </p:spPr>
        </p:sp>
        <p:sp>
          <p:nvSpPr>
            <p:cNvPr name="TextBox 39" id="39"/>
            <p:cNvSpPr txBox="true"/>
            <p:nvPr/>
          </p:nvSpPr>
          <p:spPr>
            <a:xfrm rot="0">
              <a:off x="0" y="882599"/>
              <a:ext cx="3199950" cy="225835"/>
            </a:xfrm>
            <a:prstGeom prst="rect">
              <a:avLst/>
            </a:prstGeom>
          </p:spPr>
          <p:txBody>
            <a:bodyPr anchor="t" rtlCol="false" tIns="0" lIns="0" bIns="0" rIns="0">
              <a:spAutoFit/>
            </a:bodyPr>
            <a:lstStyle/>
            <a:p>
              <a:pPr algn="ctr">
                <a:lnSpc>
                  <a:spcPts val="1343"/>
                </a:lnSpc>
              </a:pPr>
              <a:r>
                <a:rPr lang="en-US" b="true" sz="959" spc="297">
                  <a:solidFill>
                    <a:srgbClr val="000000"/>
                  </a:solidFill>
                  <a:latin typeface="Avenir Bold"/>
                  <a:ea typeface="Avenir Bold"/>
                  <a:cs typeface="Avenir Bold"/>
                  <a:sym typeface="Avenir Bold"/>
                </a:rPr>
                <a:t>ENABLING</a:t>
              </a:r>
              <a:r>
                <a:rPr lang="en-US" sz="959" spc="297">
                  <a:solidFill>
                    <a:srgbClr val="000000"/>
                  </a:solidFill>
                  <a:latin typeface="Avenir Light"/>
                  <a:ea typeface="Avenir Light"/>
                  <a:cs typeface="Avenir Light"/>
                  <a:sym typeface="Avenir Light"/>
                </a:rPr>
                <a:t> TECHNOLOGIES</a:t>
              </a:r>
            </a:p>
          </p:txBody>
        </p:sp>
      </p:grpSp>
      <p:sp>
        <p:nvSpPr>
          <p:cNvPr name="TextBox 40" id="40"/>
          <p:cNvSpPr txBox="true"/>
          <p:nvPr/>
        </p:nvSpPr>
        <p:spPr>
          <a:xfrm rot="0">
            <a:off x="13116199" y="4126344"/>
            <a:ext cx="339702" cy="818797"/>
          </a:xfrm>
          <a:prstGeom prst="rect">
            <a:avLst/>
          </a:prstGeom>
        </p:spPr>
        <p:txBody>
          <a:bodyPr anchor="t" rtlCol="false" tIns="0" lIns="0" bIns="0" rIns="0">
            <a:spAutoFit/>
          </a:bodyPr>
          <a:lstStyle/>
          <a:p>
            <a:pPr algn="ctr">
              <a:lnSpc>
                <a:spcPts val="6797"/>
              </a:lnSpc>
            </a:pPr>
            <a:r>
              <a:rPr lang="en-US" sz="4855">
                <a:solidFill>
                  <a:srgbClr val="000000"/>
                </a:solidFill>
                <a:latin typeface="Open Sans"/>
                <a:ea typeface="Open Sans"/>
                <a:cs typeface="Open Sans"/>
                <a:sym typeface="Open Sans"/>
              </a:rPr>
              <a:t>|</a:t>
            </a:r>
          </a:p>
        </p:txBody>
      </p:sp>
      <p:sp>
        <p:nvSpPr>
          <p:cNvPr name="Freeform 41" id="41"/>
          <p:cNvSpPr/>
          <p:nvPr/>
        </p:nvSpPr>
        <p:spPr>
          <a:xfrm flipH="false" flipV="false" rot="0">
            <a:off x="13663765" y="4322128"/>
            <a:ext cx="3072243" cy="653550"/>
          </a:xfrm>
          <a:custGeom>
            <a:avLst/>
            <a:gdLst/>
            <a:ahLst/>
            <a:cxnLst/>
            <a:rect r="r" b="b" t="t" l="l"/>
            <a:pathLst>
              <a:path h="653550" w="3072243">
                <a:moveTo>
                  <a:pt x="0" y="0"/>
                </a:moveTo>
                <a:lnTo>
                  <a:pt x="3072243" y="0"/>
                </a:lnTo>
                <a:lnTo>
                  <a:pt x="3072243" y="653550"/>
                </a:lnTo>
                <a:lnTo>
                  <a:pt x="0" y="653550"/>
                </a:lnTo>
                <a:lnTo>
                  <a:pt x="0" y="0"/>
                </a:lnTo>
                <a:close/>
              </a:path>
            </a:pathLst>
          </a:custGeom>
          <a:blipFill>
            <a:blip r:embed="rId7"/>
            <a:stretch>
              <a:fillRect l="0" t="0" r="0" b="0"/>
            </a:stretch>
          </a:blipFill>
        </p:spPr>
      </p:sp>
      <p:grpSp>
        <p:nvGrpSpPr>
          <p:cNvPr name="Group 42" id="42"/>
          <p:cNvGrpSpPr/>
          <p:nvPr/>
        </p:nvGrpSpPr>
        <p:grpSpPr>
          <a:xfrm rot="0">
            <a:off x="10554342" y="4322128"/>
            <a:ext cx="2372126" cy="827401"/>
            <a:chOff x="0" y="0"/>
            <a:chExt cx="3162834" cy="1103202"/>
          </a:xfrm>
        </p:grpSpPr>
        <p:sp>
          <p:nvSpPr>
            <p:cNvPr name="Freeform 43" id="43"/>
            <p:cNvSpPr/>
            <p:nvPr/>
          </p:nvSpPr>
          <p:spPr>
            <a:xfrm flipH="false" flipV="false" rot="0">
              <a:off x="0" y="0"/>
              <a:ext cx="3162834" cy="835995"/>
            </a:xfrm>
            <a:custGeom>
              <a:avLst/>
              <a:gdLst/>
              <a:ahLst/>
              <a:cxnLst/>
              <a:rect r="r" b="b" t="t" l="l"/>
              <a:pathLst>
                <a:path h="835995" w="3162834">
                  <a:moveTo>
                    <a:pt x="0" y="0"/>
                  </a:moveTo>
                  <a:lnTo>
                    <a:pt x="3162834" y="0"/>
                  </a:lnTo>
                  <a:lnTo>
                    <a:pt x="3162834" y="835995"/>
                  </a:lnTo>
                  <a:lnTo>
                    <a:pt x="0" y="835995"/>
                  </a:lnTo>
                  <a:lnTo>
                    <a:pt x="0" y="0"/>
                  </a:lnTo>
                  <a:close/>
                </a:path>
              </a:pathLst>
            </a:custGeom>
            <a:blipFill>
              <a:blip r:embed="rId9"/>
              <a:stretch>
                <a:fillRect l="-1141" t="-7884" r="-919" b="-55448"/>
              </a:stretch>
            </a:blipFill>
          </p:spPr>
        </p:sp>
        <p:sp>
          <p:nvSpPr>
            <p:cNvPr name="TextBox 44" id="44"/>
            <p:cNvSpPr txBox="true"/>
            <p:nvPr/>
          </p:nvSpPr>
          <p:spPr>
            <a:xfrm rot="0">
              <a:off x="0" y="879544"/>
              <a:ext cx="3162834" cy="223658"/>
            </a:xfrm>
            <a:prstGeom prst="rect">
              <a:avLst/>
            </a:prstGeom>
          </p:spPr>
          <p:txBody>
            <a:bodyPr anchor="t" rtlCol="false" tIns="0" lIns="0" bIns="0" rIns="0">
              <a:spAutoFit/>
            </a:bodyPr>
            <a:lstStyle/>
            <a:p>
              <a:pPr algn="ctr">
                <a:lnSpc>
                  <a:spcPts val="1328"/>
                </a:lnSpc>
              </a:pPr>
              <a:r>
                <a:rPr lang="en-US" b="true" sz="948" spc="294">
                  <a:solidFill>
                    <a:srgbClr val="000000"/>
                  </a:solidFill>
                  <a:latin typeface="Avenir Bold"/>
                  <a:ea typeface="Avenir Bold"/>
                  <a:cs typeface="Avenir Bold"/>
                  <a:sym typeface="Avenir Bold"/>
                </a:rPr>
                <a:t>ENABLING</a:t>
              </a:r>
              <a:r>
                <a:rPr lang="en-US" sz="948" spc="294">
                  <a:solidFill>
                    <a:srgbClr val="000000"/>
                  </a:solidFill>
                  <a:latin typeface="Avenir Light"/>
                  <a:ea typeface="Avenir Light"/>
                  <a:cs typeface="Avenir Light"/>
                  <a:sym typeface="Avenir Light"/>
                </a:rPr>
                <a:t> TECHNOLOGIES</a:t>
              </a:r>
            </a:p>
          </p:txBody>
        </p:sp>
      </p:grpSp>
      <p:grpSp>
        <p:nvGrpSpPr>
          <p:cNvPr name="Group 45" id="45"/>
          <p:cNvGrpSpPr/>
          <p:nvPr/>
        </p:nvGrpSpPr>
        <p:grpSpPr>
          <a:xfrm rot="0">
            <a:off x="10567907" y="7068034"/>
            <a:ext cx="2420179" cy="844162"/>
            <a:chOff x="0" y="0"/>
            <a:chExt cx="3226905" cy="1125550"/>
          </a:xfrm>
        </p:grpSpPr>
        <p:sp>
          <p:nvSpPr>
            <p:cNvPr name="Freeform 46" id="46"/>
            <p:cNvSpPr/>
            <p:nvPr/>
          </p:nvSpPr>
          <p:spPr>
            <a:xfrm flipH="false" flipV="false" rot="0">
              <a:off x="0" y="0"/>
              <a:ext cx="3226905" cy="852930"/>
            </a:xfrm>
            <a:custGeom>
              <a:avLst/>
              <a:gdLst/>
              <a:ahLst/>
              <a:cxnLst/>
              <a:rect r="r" b="b" t="t" l="l"/>
              <a:pathLst>
                <a:path h="852930" w="3226905">
                  <a:moveTo>
                    <a:pt x="0" y="0"/>
                  </a:moveTo>
                  <a:lnTo>
                    <a:pt x="3226905" y="0"/>
                  </a:lnTo>
                  <a:lnTo>
                    <a:pt x="3226905" y="852930"/>
                  </a:lnTo>
                  <a:lnTo>
                    <a:pt x="0" y="852930"/>
                  </a:lnTo>
                  <a:lnTo>
                    <a:pt x="0" y="0"/>
                  </a:lnTo>
                  <a:close/>
                </a:path>
              </a:pathLst>
            </a:custGeom>
            <a:blipFill>
              <a:blip r:embed="rId9"/>
              <a:stretch>
                <a:fillRect l="-1141" t="-7884" r="-919" b="-55448"/>
              </a:stretch>
            </a:blipFill>
          </p:spPr>
        </p:sp>
        <p:sp>
          <p:nvSpPr>
            <p:cNvPr name="TextBox 47" id="47"/>
            <p:cNvSpPr txBox="true"/>
            <p:nvPr/>
          </p:nvSpPr>
          <p:spPr>
            <a:xfrm rot="0">
              <a:off x="0" y="898133"/>
              <a:ext cx="3226905" cy="227416"/>
            </a:xfrm>
            <a:prstGeom prst="rect">
              <a:avLst/>
            </a:prstGeom>
          </p:spPr>
          <p:txBody>
            <a:bodyPr anchor="t" rtlCol="false" tIns="0" lIns="0" bIns="0" rIns="0">
              <a:spAutoFit/>
            </a:bodyPr>
            <a:lstStyle/>
            <a:p>
              <a:pPr algn="ctr">
                <a:lnSpc>
                  <a:spcPts val="1355"/>
                </a:lnSpc>
              </a:pPr>
              <a:r>
                <a:rPr lang="en-US" b="true" sz="967" spc="300">
                  <a:solidFill>
                    <a:srgbClr val="000000"/>
                  </a:solidFill>
                  <a:latin typeface="Avenir Bold"/>
                  <a:ea typeface="Avenir Bold"/>
                  <a:cs typeface="Avenir Bold"/>
                  <a:sym typeface="Avenir Bold"/>
                </a:rPr>
                <a:t>ENABLING</a:t>
              </a:r>
              <a:r>
                <a:rPr lang="en-US" sz="967" spc="300">
                  <a:solidFill>
                    <a:srgbClr val="000000"/>
                  </a:solidFill>
                  <a:latin typeface="Avenir Light"/>
                  <a:ea typeface="Avenir Light"/>
                  <a:cs typeface="Avenir Light"/>
                  <a:sym typeface="Avenir Light"/>
                </a:rPr>
                <a:t> TECHNOLOGIES</a:t>
              </a:r>
            </a:p>
          </p:txBody>
        </p:sp>
      </p:grpSp>
      <p:sp>
        <p:nvSpPr>
          <p:cNvPr name="Freeform 48" id="48"/>
          <p:cNvSpPr/>
          <p:nvPr/>
        </p:nvSpPr>
        <p:spPr>
          <a:xfrm flipH="false" flipV="false" rot="0">
            <a:off x="13727102" y="7176332"/>
            <a:ext cx="3022471" cy="441977"/>
          </a:xfrm>
          <a:custGeom>
            <a:avLst/>
            <a:gdLst/>
            <a:ahLst/>
            <a:cxnLst/>
            <a:rect r="r" b="b" t="t" l="l"/>
            <a:pathLst>
              <a:path h="441977" w="3022471">
                <a:moveTo>
                  <a:pt x="0" y="0"/>
                </a:moveTo>
                <a:lnTo>
                  <a:pt x="3022470" y="0"/>
                </a:lnTo>
                <a:lnTo>
                  <a:pt x="3022470" y="441977"/>
                </a:lnTo>
                <a:lnTo>
                  <a:pt x="0" y="441977"/>
                </a:lnTo>
                <a:lnTo>
                  <a:pt x="0" y="0"/>
                </a:lnTo>
                <a:close/>
              </a:path>
            </a:pathLst>
          </a:custGeom>
          <a:blipFill>
            <a:blip r:embed="rId10"/>
            <a:stretch>
              <a:fillRect l="-13539" t="-73348" r="-11707" b="-78908"/>
            </a:stretch>
          </a:blipFill>
        </p:spPr>
      </p:sp>
      <p:sp>
        <p:nvSpPr>
          <p:cNvPr name="TextBox 49" id="49"/>
          <p:cNvSpPr txBox="true"/>
          <p:nvPr/>
        </p:nvSpPr>
        <p:spPr>
          <a:xfrm rot="0">
            <a:off x="13186945" y="6850971"/>
            <a:ext cx="346583" cy="852697"/>
          </a:xfrm>
          <a:prstGeom prst="rect">
            <a:avLst/>
          </a:prstGeom>
        </p:spPr>
        <p:txBody>
          <a:bodyPr anchor="t" rtlCol="false" tIns="0" lIns="0" bIns="0" rIns="0">
            <a:spAutoFit/>
          </a:bodyPr>
          <a:lstStyle/>
          <a:p>
            <a:pPr algn="ctr">
              <a:lnSpc>
                <a:spcPts val="6934"/>
              </a:lnSpc>
            </a:pPr>
            <a:r>
              <a:rPr lang="en-US" sz="4953">
                <a:solidFill>
                  <a:srgbClr val="000000"/>
                </a:solidFill>
                <a:latin typeface="Open Sans"/>
                <a:ea typeface="Open Sans"/>
                <a:cs typeface="Open Sans"/>
                <a:sym typeface="Open Sans"/>
              </a:rPr>
              <a:t>|</a:t>
            </a:r>
          </a:p>
        </p:txBody>
      </p:sp>
      <p:sp>
        <p:nvSpPr>
          <p:cNvPr name="TextBox 50" id="50"/>
          <p:cNvSpPr txBox="true"/>
          <p:nvPr/>
        </p:nvSpPr>
        <p:spPr>
          <a:xfrm rot="0">
            <a:off x="4112772" y="7908563"/>
            <a:ext cx="333660" cy="815285"/>
          </a:xfrm>
          <a:prstGeom prst="rect">
            <a:avLst/>
          </a:prstGeom>
        </p:spPr>
        <p:txBody>
          <a:bodyPr anchor="t" rtlCol="false" tIns="0" lIns="0" bIns="0" rIns="0">
            <a:spAutoFit/>
          </a:bodyPr>
          <a:lstStyle/>
          <a:p>
            <a:pPr algn="ctr">
              <a:lnSpc>
                <a:spcPts val="6676"/>
              </a:lnSpc>
            </a:pPr>
            <a:r>
              <a:rPr lang="en-US" sz="4768">
                <a:solidFill>
                  <a:srgbClr val="FFFFFF"/>
                </a:solidFill>
                <a:latin typeface="Open Sans"/>
                <a:ea typeface="Open Sans"/>
                <a:cs typeface="Open Sans"/>
                <a:sym typeface="Open Sans"/>
              </a:rPr>
              <a:t>|</a:t>
            </a:r>
          </a:p>
        </p:txBody>
      </p:sp>
      <p:grpSp>
        <p:nvGrpSpPr>
          <p:cNvPr name="Group 51" id="51"/>
          <p:cNvGrpSpPr/>
          <p:nvPr/>
        </p:nvGrpSpPr>
        <p:grpSpPr>
          <a:xfrm rot="0">
            <a:off x="1572524" y="8090044"/>
            <a:ext cx="2349747" cy="814537"/>
            <a:chOff x="0" y="0"/>
            <a:chExt cx="3132996" cy="1086049"/>
          </a:xfrm>
        </p:grpSpPr>
        <p:sp>
          <p:nvSpPr>
            <p:cNvPr name="TextBox 52" id="52"/>
            <p:cNvSpPr txBox="true"/>
            <p:nvPr/>
          </p:nvSpPr>
          <p:spPr>
            <a:xfrm rot="0">
              <a:off x="0" y="864554"/>
              <a:ext cx="3125979" cy="221495"/>
            </a:xfrm>
            <a:prstGeom prst="rect">
              <a:avLst/>
            </a:prstGeom>
          </p:spPr>
          <p:txBody>
            <a:bodyPr anchor="t" rtlCol="false" tIns="0" lIns="0" bIns="0" rIns="0">
              <a:spAutoFit/>
            </a:bodyPr>
            <a:lstStyle/>
            <a:p>
              <a:pPr algn="ctr">
                <a:lnSpc>
                  <a:spcPts val="1312"/>
                </a:lnSpc>
              </a:pPr>
              <a:r>
                <a:rPr lang="en-US" b="true" sz="937" spc="290">
                  <a:solidFill>
                    <a:srgbClr val="FFFFFF"/>
                  </a:solidFill>
                  <a:latin typeface="Avenir Bold"/>
                  <a:ea typeface="Avenir Bold"/>
                  <a:cs typeface="Avenir Bold"/>
                  <a:sym typeface="Avenir Bold"/>
                </a:rPr>
                <a:t>ENABLING</a:t>
              </a:r>
              <a:r>
                <a:rPr lang="en-US" sz="937" spc="290">
                  <a:solidFill>
                    <a:srgbClr val="FFFFFF"/>
                  </a:solidFill>
                  <a:latin typeface="Avenir Light"/>
                  <a:ea typeface="Avenir Light"/>
                  <a:cs typeface="Avenir Light"/>
                  <a:sym typeface="Avenir Light"/>
                </a:rPr>
                <a:t> TECHNOLOGIES</a:t>
              </a:r>
            </a:p>
          </p:txBody>
        </p:sp>
        <p:sp>
          <p:nvSpPr>
            <p:cNvPr name="Freeform 53" id="53"/>
            <p:cNvSpPr/>
            <p:nvPr/>
          </p:nvSpPr>
          <p:spPr>
            <a:xfrm flipH="false" flipV="false" rot="0">
              <a:off x="717" y="0"/>
              <a:ext cx="3132280" cy="814393"/>
            </a:xfrm>
            <a:custGeom>
              <a:avLst/>
              <a:gdLst/>
              <a:ahLst/>
              <a:cxnLst/>
              <a:rect r="r" b="b" t="t" l="l"/>
              <a:pathLst>
                <a:path h="814393" w="3132280">
                  <a:moveTo>
                    <a:pt x="0" y="0"/>
                  </a:moveTo>
                  <a:lnTo>
                    <a:pt x="3132279" y="0"/>
                  </a:lnTo>
                  <a:lnTo>
                    <a:pt x="3132279" y="814393"/>
                  </a:lnTo>
                  <a:lnTo>
                    <a:pt x="0" y="814393"/>
                  </a:lnTo>
                  <a:lnTo>
                    <a:pt x="0" y="0"/>
                  </a:lnTo>
                  <a:close/>
                </a:path>
              </a:pathLst>
            </a:custGeom>
            <a:blipFill>
              <a:blip r:embed="rId3"/>
              <a:stretch>
                <a:fillRect l="0" t="0" r="0" b="0"/>
              </a:stretch>
            </a:blipFill>
          </p:spPr>
        </p:sp>
      </p:grpSp>
      <p:sp>
        <p:nvSpPr>
          <p:cNvPr name="Freeform 54" id="54"/>
          <p:cNvSpPr/>
          <p:nvPr/>
        </p:nvSpPr>
        <p:spPr>
          <a:xfrm flipH="false" flipV="false" rot="0">
            <a:off x="4628882" y="8071598"/>
            <a:ext cx="3042911" cy="743781"/>
          </a:xfrm>
          <a:custGeom>
            <a:avLst/>
            <a:gdLst/>
            <a:ahLst/>
            <a:cxnLst/>
            <a:rect r="r" b="b" t="t" l="l"/>
            <a:pathLst>
              <a:path h="743781" w="3042911">
                <a:moveTo>
                  <a:pt x="0" y="0"/>
                </a:moveTo>
                <a:lnTo>
                  <a:pt x="3042911" y="0"/>
                </a:lnTo>
                <a:lnTo>
                  <a:pt x="3042911" y="743781"/>
                </a:lnTo>
                <a:lnTo>
                  <a:pt x="0" y="743781"/>
                </a:lnTo>
                <a:lnTo>
                  <a:pt x="0" y="0"/>
                </a:lnTo>
                <a:close/>
              </a:path>
            </a:pathLst>
          </a:custGeom>
          <a:blipFill>
            <a:blip r:embed="rId4"/>
            <a:stretch>
              <a:fillRect l="-4452" t="-187940" r="-11497" b="-186426"/>
            </a:stretch>
          </a:blipFill>
        </p:spPr>
      </p:sp>
      <p:sp>
        <p:nvSpPr>
          <p:cNvPr name="TextBox 55" id="55"/>
          <p:cNvSpPr txBox="true"/>
          <p:nvPr/>
        </p:nvSpPr>
        <p:spPr>
          <a:xfrm rot="0">
            <a:off x="13191836" y="5673404"/>
            <a:ext cx="341692" cy="823092"/>
          </a:xfrm>
          <a:prstGeom prst="rect">
            <a:avLst/>
          </a:prstGeom>
        </p:spPr>
        <p:txBody>
          <a:bodyPr anchor="t" rtlCol="false" tIns="0" lIns="0" bIns="0" rIns="0">
            <a:spAutoFit/>
          </a:bodyPr>
          <a:lstStyle/>
          <a:p>
            <a:pPr algn="ctr">
              <a:lnSpc>
                <a:spcPts val="6836"/>
              </a:lnSpc>
            </a:pPr>
            <a:r>
              <a:rPr lang="en-US" sz="4883">
                <a:solidFill>
                  <a:srgbClr val="000000"/>
                </a:solidFill>
                <a:latin typeface="Open Sans"/>
                <a:ea typeface="Open Sans"/>
                <a:cs typeface="Open Sans"/>
                <a:sym typeface="Open Sans"/>
              </a:rPr>
              <a:t>|</a:t>
            </a:r>
          </a:p>
        </p:txBody>
      </p:sp>
      <p:grpSp>
        <p:nvGrpSpPr>
          <p:cNvPr name="Group 56" id="56"/>
          <p:cNvGrpSpPr/>
          <p:nvPr/>
        </p:nvGrpSpPr>
        <p:grpSpPr>
          <a:xfrm rot="0">
            <a:off x="10651186" y="5869832"/>
            <a:ext cx="2399962" cy="831325"/>
            <a:chOff x="0" y="0"/>
            <a:chExt cx="3199950" cy="1108434"/>
          </a:xfrm>
        </p:grpSpPr>
        <p:sp>
          <p:nvSpPr>
            <p:cNvPr name="Freeform 57" id="57"/>
            <p:cNvSpPr/>
            <p:nvPr/>
          </p:nvSpPr>
          <p:spPr>
            <a:xfrm flipH="false" flipV="false" rot="0">
              <a:off x="0" y="0"/>
              <a:ext cx="3199950" cy="849646"/>
            </a:xfrm>
            <a:custGeom>
              <a:avLst/>
              <a:gdLst/>
              <a:ahLst/>
              <a:cxnLst/>
              <a:rect r="r" b="b" t="t" l="l"/>
              <a:pathLst>
                <a:path h="849646" w="3199950">
                  <a:moveTo>
                    <a:pt x="0" y="0"/>
                  </a:moveTo>
                  <a:lnTo>
                    <a:pt x="3199950" y="0"/>
                  </a:lnTo>
                  <a:lnTo>
                    <a:pt x="3199950" y="849646"/>
                  </a:lnTo>
                  <a:lnTo>
                    <a:pt x="0" y="849646"/>
                  </a:lnTo>
                  <a:lnTo>
                    <a:pt x="0" y="0"/>
                  </a:lnTo>
                  <a:close/>
                </a:path>
              </a:pathLst>
            </a:custGeom>
            <a:blipFill>
              <a:blip r:embed="rId8"/>
              <a:stretch>
                <a:fillRect l="-4305" t="-11846" r="-4266" b="-11846"/>
              </a:stretch>
            </a:blipFill>
          </p:spPr>
        </p:sp>
        <p:sp>
          <p:nvSpPr>
            <p:cNvPr name="TextBox 58" id="58"/>
            <p:cNvSpPr txBox="true"/>
            <p:nvPr/>
          </p:nvSpPr>
          <p:spPr>
            <a:xfrm rot="0">
              <a:off x="0" y="882599"/>
              <a:ext cx="3199950" cy="225835"/>
            </a:xfrm>
            <a:prstGeom prst="rect">
              <a:avLst/>
            </a:prstGeom>
          </p:spPr>
          <p:txBody>
            <a:bodyPr anchor="t" rtlCol="false" tIns="0" lIns="0" bIns="0" rIns="0">
              <a:spAutoFit/>
            </a:bodyPr>
            <a:lstStyle/>
            <a:p>
              <a:pPr algn="ctr">
                <a:lnSpc>
                  <a:spcPts val="1343"/>
                </a:lnSpc>
              </a:pPr>
              <a:r>
                <a:rPr lang="en-US" b="true" sz="959" spc="297">
                  <a:solidFill>
                    <a:srgbClr val="000000"/>
                  </a:solidFill>
                  <a:latin typeface="Avenir Bold"/>
                  <a:ea typeface="Avenir Bold"/>
                  <a:cs typeface="Avenir Bold"/>
                  <a:sym typeface="Avenir Bold"/>
                </a:rPr>
                <a:t>ENABLING</a:t>
              </a:r>
              <a:r>
                <a:rPr lang="en-US" sz="959" spc="297">
                  <a:solidFill>
                    <a:srgbClr val="000000"/>
                  </a:solidFill>
                  <a:latin typeface="Avenir Light"/>
                  <a:ea typeface="Avenir Light"/>
                  <a:cs typeface="Avenir Light"/>
                  <a:sym typeface="Avenir Light"/>
                </a:rPr>
                <a:t> TECHNOLOGIES</a:t>
              </a:r>
            </a:p>
          </p:txBody>
        </p:sp>
      </p:grpSp>
      <p:sp>
        <p:nvSpPr>
          <p:cNvPr name="Freeform 59" id="59"/>
          <p:cNvSpPr/>
          <p:nvPr/>
        </p:nvSpPr>
        <p:spPr>
          <a:xfrm flipH="false" flipV="false" rot="0">
            <a:off x="13737153" y="5969077"/>
            <a:ext cx="3022471" cy="441977"/>
          </a:xfrm>
          <a:custGeom>
            <a:avLst/>
            <a:gdLst/>
            <a:ahLst/>
            <a:cxnLst/>
            <a:rect r="r" b="b" t="t" l="l"/>
            <a:pathLst>
              <a:path h="441977" w="3022471">
                <a:moveTo>
                  <a:pt x="0" y="0"/>
                </a:moveTo>
                <a:lnTo>
                  <a:pt x="3022470" y="0"/>
                </a:lnTo>
                <a:lnTo>
                  <a:pt x="3022470" y="441977"/>
                </a:lnTo>
                <a:lnTo>
                  <a:pt x="0" y="441977"/>
                </a:lnTo>
                <a:lnTo>
                  <a:pt x="0" y="0"/>
                </a:lnTo>
                <a:close/>
              </a:path>
            </a:pathLst>
          </a:custGeom>
          <a:blipFill>
            <a:blip r:embed="rId10"/>
            <a:stretch>
              <a:fillRect l="-13539" t="-73348" r="-11707" b="-78908"/>
            </a:stretch>
          </a:blipFill>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300276" y="1178921"/>
            <a:ext cx="2204706" cy="2204706"/>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9ECC"/>
            </a:solidFill>
          </p:spPr>
        </p:sp>
      </p:grpSp>
      <p:grpSp>
        <p:nvGrpSpPr>
          <p:cNvPr name="Group 4" id="4"/>
          <p:cNvGrpSpPr/>
          <p:nvPr/>
        </p:nvGrpSpPr>
        <p:grpSpPr>
          <a:xfrm rot="0">
            <a:off x="12300276" y="4095812"/>
            <a:ext cx="2204706" cy="2204706"/>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grpSp>
        <p:nvGrpSpPr>
          <p:cNvPr name="Group 6" id="6"/>
          <p:cNvGrpSpPr/>
          <p:nvPr/>
        </p:nvGrpSpPr>
        <p:grpSpPr>
          <a:xfrm rot="0">
            <a:off x="12300276" y="7145262"/>
            <a:ext cx="2204706" cy="2204706"/>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637F"/>
            </a:solidFill>
          </p:spPr>
        </p:sp>
      </p:grpSp>
      <p:grpSp>
        <p:nvGrpSpPr>
          <p:cNvPr name="Group 8" id="8"/>
          <p:cNvGrpSpPr/>
          <p:nvPr/>
        </p:nvGrpSpPr>
        <p:grpSpPr>
          <a:xfrm rot="0">
            <a:off x="9099640" y="4095812"/>
            <a:ext cx="2204706" cy="2204706"/>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637F"/>
            </a:solidFill>
          </p:spPr>
        </p:sp>
      </p:grpSp>
      <p:grpSp>
        <p:nvGrpSpPr>
          <p:cNvPr name="Group 10" id="10"/>
          <p:cNvGrpSpPr/>
          <p:nvPr/>
        </p:nvGrpSpPr>
        <p:grpSpPr>
          <a:xfrm rot="0">
            <a:off x="15143283" y="1178921"/>
            <a:ext cx="2204706" cy="2204706"/>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637F"/>
            </a:solidFill>
          </p:spPr>
        </p:sp>
      </p:grpSp>
      <p:sp>
        <p:nvSpPr>
          <p:cNvPr name="Freeform 12" id="12"/>
          <p:cNvSpPr/>
          <p:nvPr/>
        </p:nvSpPr>
        <p:spPr>
          <a:xfrm flipH="false" flipV="false" rot="0">
            <a:off x="12656896" y="1521371"/>
            <a:ext cx="1491467" cy="1519805"/>
          </a:xfrm>
          <a:custGeom>
            <a:avLst/>
            <a:gdLst/>
            <a:ahLst/>
            <a:cxnLst/>
            <a:rect r="r" b="b" t="t" l="l"/>
            <a:pathLst>
              <a:path h="1519805" w="1491467">
                <a:moveTo>
                  <a:pt x="0" y="0"/>
                </a:moveTo>
                <a:lnTo>
                  <a:pt x="1491467" y="0"/>
                </a:lnTo>
                <a:lnTo>
                  <a:pt x="1491467" y="1519805"/>
                </a:lnTo>
                <a:lnTo>
                  <a:pt x="0" y="1519805"/>
                </a:lnTo>
                <a:lnTo>
                  <a:pt x="0" y="0"/>
                </a:lnTo>
                <a:close/>
              </a:path>
            </a:pathLst>
          </a:custGeom>
          <a:blipFill>
            <a:blip r:embed="rId2"/>
            <a:stretch>
              <a:fillRect l="0" t="0" r="0" b="0"/>
            </a:stretch>
          </a:blipFill>
        </p:spPr>
      </p:sp>
      <p:sp>
        <p:nvSpPr>
          <p:cNvPr name="Freeform 13" id="13"/>
          <p:cNvSpPr/>
          <p:nvPr/>
        </p:nvSpPr>
        <p:spPr>
          <a:xfrm flipH="false" flipV="false" rot="0">
            <a:off x="15499903" y="1547517"/>
            <a:ext cx="1491467" cy="1519805"/>
          </a:xfrm>
          <a:custGeom>
            <a:avLst/>
            <a:gdLst/>
            <a:ahLst/>
            <a:cxnLst/>
            <a:rect r="r" b="b" t="t" l="l"/>
            <a:pathLst>
              <a:path h="1519805" w="1491467">
                <a:moveTo>
                  <a:pt x="0" y="0"/>
                </a:moveTo>
                <a:lnTo>
                  <a:pt x="1491467" y="0"/>
                </a:lnTo>
                <a:lnTo>
                  <a:pt x="1491467" y="1519805"/>
                </a:lnTo>
                <a:lnTo>
                  <a:pt x="0" y="1519805"/>
                </a:lnTo>
                <a:lnTo>
                  <a:pt x="0" y="0"/>
                </a:lnTo>
                <a:close/>
              </a:path>
            </a:pathLst>
          </a:custGeom>
          <a:blipFill>
            <a:blip r:embed="rId3"/>
            <a:stretch>
              <a:fillRect l="0" t="0" r="0" b="0"/>
            </a:stretch>
          </a:blipFill>
        </p:spPr>
      </p:sp>
      <p:grpSp>
        <p:nvGrpSpPr>
          <p:cNvPr name="Group 14" id="14"/>
          <p:cNvGrpSpPr/>
          <p:nvPr/>
        </p:nvGrpSpPr>
        <p:grpSpPr>
          <a:xfrm rot="0">
            <a:off x="12300276" y="4116257"/>
            <a:ext cx="2204706" cy="2204706"/>
            <a:chOff x="0" y="0"/>
            <a:chExt cx="6350000" cy="6350000"/>
          </a:xfrm>
        </p:grpSpPr>
        <p:sp>
          <p:nvSpPr>
            <p:cNvPr name="Freeform 15" id="1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9F24"/>
            </a:solidFill>
          </p:spPr>
        </p:sp>
      </p:grpSp>
      <p:sp>
        <p:nvSpPr>
          <p:cNvPr name="Freeform 16" id="16"/>
          <p:cNvSpPr/>
          <p:nvPr/>
        </p:nvSpPr>
        <p:spPr>
          <a:xfrm flipH="false" flipV="false" rot="0">
            <a:off x="12868497" y="4522101"/>
            <a:ext cx="1068266" cy="1393019"/>
          </a:xfrm>
          <a:custGeom>
            <a:avLst/>
            <a:gdLst/>
            <a:ahLst/>
            <a:cxnLst/>
            <a:rect r="r" b="b" t="t" l="l"/>
            <a:pathLst>
              <a:path h="1393019" w="1068266">
                <a:moveTo>
                  <a:pt x="0" y="0"/>
                </a:moveTo>
                <a:lnTo>
                  <a:pt x="1068266" y="0"/>
                </a:lnTo>
                <a:lnTo>
                  <a:pt x="1068266" y="1393019"/>
                </a:lnTo>
                <a:lnTo>
                  <a:pt x="0" y="1393019"/>
                </a:lnTo>
                <a:lnTo>
                  <a:pt x="0" y="0"/>
                </a:lnTo>
                <a:close/>
              </a:path>
            </a:pathLst>
          </a:custGeom>
          <a:blipFill>
            <a:blip r:embed="rId4"/>
            <a:stretch>
              <a:fillRect l="0" t="0" r="0" b="0"/>
            </a:stretch>
          </a:blipFill>
        </p:spPr>
      </p:sp>
      <p:grpSp>
        <p:nvGrpSpPr>
          <p:cNvPr name="Group 17" id="17"/>
          <p:cNvGrpSpPr/>
          <p:nvPr/>
        </p:nvGrpSpPr>
        <p:grpSpPr>
          <a:xfrm rot="0">
            <a:off x="15143283" y="4095812"/>
            <a:ext cx="2204706" cy="2204706"/>
            <a:chOff x="0" y="0"/>
            <a:chExt cx="6350000" cy="6350000"/>
          </a:xfrm>
        </p:grpSpPr>
        <p:sp>
          <p:nvSpPr>
            <p:cNvPr name="Freeform 18" id="1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9ECC"/>
            </a:solidFill>
          </p:spPr>
        </p:sp>
      </p:grpSp>
      <p:sp>
        <p:nvSpPr>
          <p:cNvPr name="Freeform 19" id="19"/>
          <p:cNvSpPr/>
          <p:nvPr/>
        </p:nvSpPr>
        <p:spPr>
          <a:xfrm flipH="false" flipV="false" rot="0">
            <a:off x="15711503" y="4501655"/>
            <a:ext cx="1068266" cy="1393019"/>
          </a:xfrm>
          <a:custGeom>
            <a:avLst/>
            <a:gdLst/>
            <a:ahLst/>
            <a:cxnLst/>
            <a:rect r="r" b="b" t="t" l="l"/>
            <a:pathLst>
              <a:path h="1393019" w="1068266">
                <a:moveTo>
                  <a:pt x="0" y="0"/>
                </a:moveTo>
                <a:lnTo>
                  <a:pt x="1068266" y="0"/>
                </a:lnTo>
                <a:lnTo>
                  <a:pt x="1068266" y="1393019"/>
                </a:lnTo>
                <a:lnTo>
                  <a:pt x="0" y="1393019"/>
                </a:lnTo>
                <a:lnTo>
                  <a:pt x="0" y="0"/>
                </a:lnTo>
                <a:close/>
              </a:path>
            </a:pathLst>
          </a:custGeom>
          <a:blipFill>
            <a:blip r:embed="rId4"/>
            <a:stretch>
              <a:fillRect l="0" t="0" r="0" b="0"/>
            </a:stretch>
          </a:blipFill>
        </p:spPr>
      </p:sp>
      <p:sp>
        <p:nvSpPr>
          <p:cNvPr name="Freeform 20" id="20"/>
          <p:cNvSpPr/>
          <p:nvPr/>
        </p:nvSpPr>
        <p:spPr>
          <a:xfrm flipH="false" flipV="false" rot="0">
            <a:off x="12960424" y="7556448"/>
            <a:ext cx="884411" cy="1382335"/>
          </a:xfrm>
          <a:custGeom>
            <a:avLst/>
            <a:gdLst/>
            <a:ahLst/>
            <a:cxnLst/>
            <a:rect r="r" b="b" t="t" l="l"/>
            <a:pathLst>
              <a:path h="1382335" w="884411">
                <a:moveTo>
                  <a:pt x="0" y="0"/>
                </a:moveTo>
                <a:lnTo>
                  <a:pt x="884411" y="0"/>
                </a:lnTo>
                <a:lnTo>
                  <a:pt x="884411" y="1382335"/>
                </a:lnTo>
                <a:lnTo>
                  <a:pt x="0" y="1382335"/>
                </a:lnTo>
                <a:lnTo>
                  <a:pt x="0" y="0"/>
                </a:lnTo>
                <a:close/>
              </a:path>
            </a:pathLst>
          </a:custGeom>
          <a:blipFill>
            <a:blip r:embed="rId5"/>
            <a:stretch>
              <a:fillRect l="0" t="0" r="0" b="0"/>
            </a:stretch>
          </a:blipFill>
        </p:spPr>
      </p:sp>
      <p:sp>
        <p:nvSpPr>
          <p:cNvPr name="TextBox 21" id="21"/>
          <p:cNvSpPr txBox="true"/>
          <p:nvPr/>
        </p:nvSpPr>
        <p:spPr>
          <a:xfrm rot="0">
            <a:off x="1361253" y="1192066"/>
            <a:ext cx="8398535" cy="1173921"/>
          </a:xfrm>
          <a:prstGeom prst="rect">
            <a:avLst/>
          </a:prstGeom>
        </p:spPr>
        <p:txBody>
          <a:bodyPr anchor="t" rtlCol="false" tIns="0" lIns="0" bIns="0" rIns="0">
            <a:spAutoFit/>
          </a:bodyPr>
          <a:lstStyle/>
          <a:p>
            <a:pPr algn="l">
              <a:lnSpc>
                <a:spcPts val="8333"/>
              </a:lnSpc>
            </a:pPr>
            <a:r>
              <a:rPr lang="en-US" sz="6459" spc="335" b="true">
                <a:solidFill>
                  <a:srgbClr val="373939"/>
                </a:solidFill>
                <a:latin typeface="Avenir Bold"/>
                <a:ea typeface="Avenir Bold"/>
                <a:cs typeface="Avenir Bold"/>
                <a:sym typeface="Avenir Bold"/>
              </a:rPr>
              <a:t>People Icons</a:t>
            </a:r>
          </a:p>
        </p:txBody>
      </p:sp>
      <p:grpSp>
        <p:nvGrpSpPr>
          <p:cNvPr name="Group 22" id="22"/>
          <p:cNvGrpSpPr/>
          <p:nvPr/>
        </p:nvGrpSpPr>
        <p:grpSpPr>
          <a:xfrm rot="0">
            <a:off x="9099640" y="7145262"/>
            <a:ext cx="2204706" cy="2204706"/>
            <a:chOff x="0" y="0"/>
            <a:chExt cx="6350000" cy="6350000"/>
          </a:xfrm>
        </p:grpSpPr>
        <p:sp>
          <p:nvSpPr>
            <p:cNvPr name="Freeform 23" id="2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9ECC"/>
            </a:solidFill>
          </p:spPr>
        </p:sp>
      </p:grpSp>
      <p:sp>
        <p:nvSpPr>
          <p:cNvPr name="Freeform 24" id="24"/>
          <p:cNvSpPr/>
          <p:nvPr/>
        </p:nvSpPr>
        <p:spPr>
          <a:xfrm flipH="false" flipV="false" rot="0">
            <a:off x="9667860" y="4501655"/>
            <a:ext cx="1068266" cy="1393019"/>
          </a:xfrm>
          <a:custGeom>
            <a:avLst/>
            <a:gdLst/>
            <a:ahLst/>
            <a:cxnLst/>
            <a:rect r="r" b="b" t="t" l="l"/>
            <a:pathLst>
              <a:path h="1393019" w="1068266">
                <a:moveTo>
                  <a:pt x="0" y="0"/>
                </a:moveTo>
                <a:lnTo>
                  <a:pt x="1068266" y="0"/>
                </a:lnTo>
                <a:lnTo>
                  <a:pt x="1068266" y="1393019"/>
                </a:lnTo>
                <a:lnTo>
                  <a:pt x="0" y="1393019"/>
                </a:lnTo>
                <a:lnTo>
                  <a:pt x="0" y="0"/>
                </a:lnTo>
                <a:close/>
              </a:path>
            </a:pathLst>
          </a:custGeom>
          <a:blipFill>
            <a:blip r:embed="rId6"/>
            <a:stretch>
              <a:fillRect l="0" t="0" r="0" b="0"/>
            </a:stretch>
          </a:blipFill>
        </p:spPr>
      </p:sp>
      <p:sp>
        <p:nvSpPr>
          <p:cNvPr name="Freeform 25" id="25"/>
          <p:cNvSpPr/>
          <p:nvPr/>
        </p:nvSpPr>
        <p:spPr>
          <a:xfrm flipH="false" flipV="false" rot="0">
            <a:off x="9759787" y="7556448"/>
            <a:ext cx="884411" cy="1382335"/>
          </a:xfrm>
          <a:custGeom>
            <a:avLst/>
            <a:gdLst/>
            <a:ahLst/>
            <a:cxnLst/>
            <a:rect r="r" b="b" t="t" l="l"/>
            <a:pathLst>
              <a:path h="1382335" w="884411">
                <a:moveTo>
                  <a:pt x="0" y="0"/>
                </a:moveTo>
                <a:lnTo>
                  <a:pt x="884412" y="0"/>
                </a:lnTo>
                <a:lnTo>
                  <a:pt x="884412" y="1382335"/>
                </a:lnTo>
                <a:lnTo>
                  <a:pt x="0" y="1382335"/>
                </a:lnTo>
                <a:lnTo>
                  <a:pt x="0" y="0"/>
                </a:lnTo>
                <a:close/>
              </a:path>
            </a:pathLst>
          </a:custGeom>
          <a:blipFill>
            <a:blip r:embed="rId7"/>
            <a:stretch>
              <a:fillRect l="0" t="0" r="0" b="0"/>
            </a:stretch>
          </a:blipFill>
        </p:spPr>
      </p:sp>
      <p:sp>
        <p:nvSpPr>
          <p:cNvPr name="TextBox 26" id="26"/>
          <p:cNvSpPr txBox="true"/>
          <p:nvPr/>
        </p:nvSpPr>
        <p:spPr>
          <a:xfrm rot="0">
            <a:off x="1361253" y="2668505"/>
            <a:ext cx="6988686" cy="6652708"/>
          </a:xfrm>
          <a:prstGeom prst="rect">
            <a:avLst/>
          </a:prstGeom>
        </p:spPr>
        <p:txBody>
          <a:bodyPr anchor="t" rtlCol="false" tIns="0" lIns="0" bIns="0" rIns="0">
            <a:spAutoFit/>
          </a:bodyPr>
          <a:lstStyle/>
          <a:p>
            <a:pPr algn="l">
              <a:lnSpc>
                <a:spcPts val="3129"/>
              </a:lnSpc>
            </a:pPr>
            <a:r>
              <a:rPr lang="en-US" sz="2086">
                <a:solidFill>
                  <a:srgbClr val="373939"/>
                </a:solidFill>
                <a:latin typeface="Avenir"/>
                <a:ea typeface="Avenir"/>
                <a:cs typeface="Avenir"/>
                <a:sym typeface="Avenir"/>
              </a:rPr>
              <a:t>The eGroup Enabling Technologies people icons can be used interchangeably throughout documents, PowerPoint presentations, and additional marketing materials. They represent a major piece of our brand story...US! </a:t>
            </a:r>
          </a:p>
          <a:p>
            <a:pPr algn="l">
              <a:lnSpc>
                <a:spcPts val="3129"/>
              </a:lnSpc>
            </a:pPr>
          </a:p>
          <a:p>
            <a:pPr algn="l">
              <a:lnSpc>
                <a:spcPts val="3129"/>
              </a:lnSpc>
            </a:pPr>
            <a:r>
              <a:rPr lang="en-US" sz="2086">
                <a:solidFill>
                  <a:srgbClr val="373939"/>
                </a:solidFill>
                <a:latin typeface="Avenir"/>
                <a:ea typeface="Avenir"/>
                <a:cs typeface="Avenir"/>
                <a:sym typeface="Avenir"/>
              </a:rPr>
              <a:t>The top group is representative of how we all work together to bring speed and certainty to our clients—symbolizing our tagline “Together We Make IT Happen.” </a:t>
            </a:r>
          </a:p>
          <a:p>
            <a:pPr algn="l">
              <a:lnSpc>
                <a:spcPts val="3129"/>
              </a:lnSpc>
            </a:pPr>
          </a:p>
          <a:p>
            <a:pPr algn="l">
              <a:lnSpc>
                <a:spcPts val="3129"/>
              </a:lnSpc>
            </a:pPr>
            <a:r>
              <a:rPr lang="en-US" sz="2086">
                <a:solidFill>
                  <a:srgbClr val="373939"/>
                </a:solidFill>
                <a:latin typeface="Avenir"/>
                <a:ea typeface="Avenir"/>
                <a:cs typeface="Avenir"/>
                <a:sym typeface="Avenir"/>
              </a:rPr>
              <a:t>The smaller groups represent our various departments and specializations. </a:t>
            </a:r>
          </a:p>
          <a:p>
            <a:pPr algn="l">
              <a:lnSpc>
                <a:spcPts val="3129"/>
              </a:lnSpc>
            </a:pPr>
          </a:p>
          <a:p>
            <a:pPr algn="l">
              <a:lnSpc>
                <a:spcPts val="3129"/>
              </a:lnSpc>
            </a:pPr>
            <a:r>
              <a:rPr lang="en-US" sz="2086">
                <a:solidFill>
                  <a:srgbClr val="373939"/>
                </a:solidFill>
                <a:latin typeface="Avenir"/>
                <a:ea typeface="Avenir"/>
                <a:cs typeface="Avenir"/>
                <a:sym typeface="Avenir"/>
              </a:rPr>
              <a:t>The bottom group is representative of how we as individuals control our work, therefore we as a team of individuals control our outcomes. This emphasizes the importance of “IT Is Up To Me,” referring to our own individual efforts in the service of the team.</a:t>
            </a:r>
          </a:p>
        </p:txBody>
      </p:sp>
      <p:grpSp>
        <p:nvGrpSpPr>
          <p:cNvPr name="Group 27" id="27"/>
          <p:cNvGrpSpPr/>
          <p:nvPr/>
        </p:nvGrpSpPr>
        <p:grpSpPr>
          <a:xfrm rot="0">
            <a:off x="9099640" y="1205067"/>
            <a:ext cx="2204706" cy="2204706"/>
            <a:chOff x="0" y="0"/>
            <a:chExt cx="6350000" cy="6350000"/>
          </a:xfrm>
        </p:grpSpPr>
        <p:sp>
          <p:nvSpPr>
            <p:cNvPr name="Freeform 28" id="2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9D9D9"/>
            </a:solidFill>
          </p:spPr>
        </p:sp>
      </p:grpSp>
      <p:grpSp>
        <p:nvGrpSpPr>
          <p:cNvPr name="Group 29" id="29"/>
          <p:cNvGrpSpPr/>
          <p:nvPr/>
        </p:nvGrpSpPr>
        <p:grpSpPr>
          <a:xfrm rot="0">
            <a:off x="15054594" y="7145262"/>
            <a:ext cx="2204706" cy="2204706"/>
            <a:chOff x="0" y="0"/>
            <a:chExt cx="6350000" cy="6350000"/>
          </a:xfrm>
        </p:grpSpPr>
        <p:sp>
          <p:nvSpPr>
            <p:cNvPr name="Freeform 30" id="30"/>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9D9D9"/>
            </a:solidFill>
          </p:spPr>
        </p:sp>
      </p:grpSp>
      <p:sp>
        <p:nvSpPr>
          <p:cNvPr name="Freeform 31" id="31"/>
          <p:cNvSpPr/>
          <p:nvPr/>
        </p:nvSpPr>
        <p:spPr>
          <a:xfrm flipH="false" flipV="false" rot="0">
            <a:off x="15714741" y="7556448"/>
            <a:ext cx="884411" cy="1382335"/>
          </a:xfrm>
          <a:custGeom>
            <a:avLst/>
            <a:gdLst/>
            <a:ahLst/>
            <a:cxnLst/>
            <a:rect r="r" b="b" t="t" l="l"/>
            <a:pathLst>
              <a:path h="1382335" w="884411">
                <a:moveTo>
                  <a:pt x="0" y="0"/>
                </a:moveTo>
                <a:lnTo>
                  <a:pt x="884412" y="0"/>
                </a:lnTo>
                <a:lnTo>
                  <a:pt x="884412" y="1382335"/>
                </a:lnTo>
                <a:lnTo>
                  <a:pt x="0" y="1382335"/>
                </a:lnTo>
                <a:lnTo>
                  <a:pt x="0" y="0"/>
                </a:lnTo>
                <a:close/>
              </a:path>
            </a:pathLst>
          </a:custGeom>
          <a:blipFill>
            <a:blip r:embed="rId7"/>
            <a:stretch>
              <a:fillRect l="0" t="0" r="0" b="0"/>
            </a:stretch>
          </a:blipFill>
        </p:spPr>
      </p:sp>
      <p:sp>
        <p:nvSpPr>
          <p:cNvPr name="Freeform 32" id="32"/>
          <p:cNvSpPr/>
          <p:nvPr/>
        </p:nvSpPr>
        <p:spPr>
          <a:xfrm flipH="false" flipV="false" rot="0">
            <a:off x="9456260" y="1606085"/>
            <a:ext cx="1491467" cy="1519805"/>
          </a:xfrm>
          <a:custGeom>
            <a:avLst/>
            <a:gdLst/>
            <a:ahLst/>
            <a:cxnLst/>
            <a:rect r="r" b="b" t="t" l="l"/>
            <a:pathLst>
              <a:path h="1519805" w="1491467">
                <a:moveTo>
                  <a:pt x="0" y="0"/>
                </a:moveTo>
                <a:lnTo>
                  <a:pt x="1491466" y="0"/>
                </a:lnTo>
                <a:lnTo>
                  <a:pt x="1491466" y="1519805"/>
                </a:lnTo>
                <a:lnTo>
                  <a:pt x="0" y="1519805"/>
                </a:lnTo>
                <a:lnTo>
                  <a:pt x="0" y="0"/>
                </a:lnTo>
                <a:close/>
              </a:path>
            </a:pathLst>
          </a:custGeom>
          <a:blipFill>
            <a:blip r:embed="rId2"/>
            <a:stretch>
              <a:fillRect l="0" t="0" r="0" b="0"/>
            </a:stretch>
          </a:blipFill>
        </p:spPr>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73476" y="2094882"/>
            <a:ext cx="871719" cy="871719"/>
          </a:xfrm>
          <a:custGeom>
            <a:avLst/>
            <a:gdLst/>
            <a:ahLst/>
            <a:cxnLst/>
            <a:rect r="r" b="b" t="t" l="l"/>
            <a:pathLst>
              <a:path h="871719" w="871719">
                <a:moveTo>
                  <a:pt x="0" y="0"/>
                </a:moveTo>
                <a:lnTo>
                  <a:pt x="871719" y="0"/>
                </a:lnTo>
                <a:lnTo>
                  <a:pt x="871719" y="871718"/>
                </a:lnTo>
                <a:lnTo>
                  <a:pt x="0" y="87171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422349" y="2094882"/>
            <a:ext cx="871719" cy="871719"/>
          </a:xfrm>
          <a:custGeom>
            <a:avLst/>
            <a:gdLst/>
            <a:ahLst/>
            <a:cxnLst/>
            <a:rect r="r" b="b" t="t" l="l"/>
            <a:pathLst>
              <a:path h="871719" w="871719">
                <a:moveTo>
                  <a:pt x="0" y="0"/>
                </a:moveTo>
                <a:lnTo>
                  <a:pt x="871719" y="0"/>
                </a:lnTo>
                <a:lnTo>
                  <a:pt x="871719" y="871718"/>
                </a:lnTo>
                <a:lnTo>
                  <a:pt x="0" y="8717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898088" y="2094882"/>
            <a:ext cx="871719" cy="871719"/>
          </a:xfrm>
          <a:custGeom>
            <a:avLst/>
            <a:gdLst/>
            <a:ahLst/>
            <a:cxnLst/>
            <a:rect r="r" b="b" t="t" l="l"/>
            <a:pathLst>
              <a:path h="871719" w="871719">
                <a:moveTo>
                  <a:pt x="0" y="0"/>
                </a:moveTo>
                <a:lnTo>
                  <a:pt x="871718" y="0"/>
                </a:lnTo>
                <a:lnTo>
                  <a:pt x="871718" y="871718"/>
                </a:lnTo>
                <a:lnTo>
                  <a:pt x="0" y="87171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8700458" y="2114972"/>
            <a:ext cx="871719" cy="831539"/>
          </a:xfrm>
          <a:custGeom>
            <a:avLst/>
            <a:gdLst/>
            <a:ahLst/>
            <a:cxnLst/>
            <a:rect r="r" b="b" t="t" l="l"/>
            <a:pathLst>
              <a:path h="831539" w="871719">
                <a:moveTo>
                  <a:pt x="0" y="0"/>
                </a:moveTo>
                <a:lnTo>
                  <a:pt x="871718" y="0"/>
                </a:lnTo>
                <a:lnTo>
                  <a:pt x="871718" y="831539"/>
                </a:lnTo>
                <a:lnTo>
                  <a:pt x="0" y="831539"/>
                </a:lnTo>
                <a:lnTo>
                  <a:pt x="0" y="0"/>
                </a:lnTo>
                <a:close/>
              </a:path>
            </a:pathLst>
          </a:custGeom>
          <a:blipFill>
            <a:blip r:embed="rId8">
              <a:extLst>
                <a:ext uri="{96DAC541-7B7A-43D3-8B79-37D633B846F1}">
                  <asvg:svgBlip xmlns:asvg="http://schemas.microsoft.com/office/drawing/2016/SVG/main" r:embed="rId9"/>
                </a:ext>
              </a:extLst>
            </a:blip>
            <a:stretch>
              <a:fillRect l="0" t="-2415" r="0" b="-2415"/>
            </a:stretch>
          </a:blipFill>
        </p:spPr>
      </p:sp>
      <p:sp>
        <p:nvSpPr>
          <p:cNvPr name="Freeform 6" id="6"/>
          <p:cNvSpPr/>
          <p:nvPr/>
        </p:nvSpPr>
        <p:spPr>
          <a:xfrm flipH="false" flipV="false" rot="0">
            <a:off x="6250860" y="2091673"/>
            <a:ext cx="878138" cy="878138"/>
          </a:xfrm>
          <a:custGeom>
            <a:avLst/>
            <a:gdLst/>
            <a:ahLst/>
            <a:cxnLst/>
            <a:rect r="r" b="b" t="t" l="l"/>
            <a:pathLst>
              <a:path h="878138" w="878138">
                <a:moveTo>
                  <a:pt x="0" y="0"/>
                </a:moveTo>
                <a:lnTo>
                  <a:pt x="878139" y="0"/>
                </a:lnTo>
                <a:lnTo>
                  <a:pt x="878139" y="878138"/>
                </a:lnTo>
                <a:lnTo>
                  <a:pt x="0" y="87813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0171118" y="2148526"/>
            <a:ext cx="764431" cy="764431"/>
          </a:xfrm>
          <a:custGeom>
            <a:avLst/>
            <a:gdLst/>
            <a:ahLst/>
            <a:cxnLst/>
            <a:rect r="r" b="b" t="t" l="l"/>
            <a:pathLst>
              <a:path h="764431" w="764431">
                <a:moveTo>
                  <a:pt x="0" y="0"/>
                </a:moveTo>
                <a:lnTo>
                  <a:pt x="764430" y="0"/>
                </a:lnTo>
                <a:lnTo>
                  <a:pt x="764430" y="764430"/>
                </a:lnTo>
                <a:lnTo>
                  <a:pt x="0" y="76443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2073476" y="3718104"/>
            <a:ext cx="764431" cy="764431"/>
          </a:xfrm>
          <a:custGeom>
            <a:avLst/>
            <a:gdLst/>
            <a:ahLst/>
            <a:cxnLst/>
            <a:rect r="r" b="b" t="t" l="l"/>
            <a:pathLst>
              <a:path h="764431" w="764431">
                <a:moveTo>
                  <a:pt x="0" y="0"/>
                </a:moveTo>
                <a:lnTo>
                  <a:pt x="764431" y="0"/>
                </a:lnTo>
                <a:lnTo>
                  <a:pt x="764431" y="764431"/>
                </a:lnTo>
                <a:lnTo>
                  <a:pt x="0" y="76443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 id="9"/>
          <p:cNvSpPr/>
          <p:nvPr/>
        </p:nvSpPr>
        <p:spPr>
          <a:xfrm flipH="false" flipV="false" rot="0">
            <a:off x="11575745" y="2148526"/>
            <a:ext cx="764431" cy="764431"/>
          </a:xfrm>
          <a:custGeom>
            <a:avLst/>
            <a:gdLst/>
            <a:ahLst/>
            <a:cxnLst/>
            <a:rect r="r" b="b" t="t" l="l"/>
            <a:pathLst>
              <a:path h="764431" w="764431">
                <a:moveTo>
                  <a:pt x="0" y="0"/>
                </a:moveTo>
                <a:lnTo>
                  <a:pt x="764430" y="0"/>
                </a:lnTo>
                <a:lnTo>
                  <a:pt x="764430" y="764430"/>
                </a:lnTo>
                <a:lnTo>
                  <a:pt x="0" y="76443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0" id="10"/>
          <p:cNvSpPr/>
          <p:nvPr/>
        </p:nvSpPr>
        <p:spPr>
          <a:xfrm flipH="false" flipV="false" rot="0">
            <a:off x="3526139" y="3718104"/>
            <a:ext cx="764431" cy="764431"/>
          </a:xfrm>
          <a:custGeom>
            <a:avLst/>
            <a:gdLst/>
            <a:ahLst/>
            <a:cxnLst/>
            <a:rect r="r" b="b" t="t" l="l"/>
            <a:pathLst>
              <a:path h="764431" w="764431">
                <a:moveTo>
                  <a:pt x="0" y="0"/>
                </a:moveTo>
                <a:lnTo>
                  <a:pt x="764430" y="0"/>
                </a:lnTo>
                <a:lnTo>
                  <a:pt x="764430" y="764431"/>
                </a:lnTo>
                <a:lnTo>
                  <a:pt x="0" y="76443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1" id="11"/>
          <p:cNvSpPr/>
          <p:nvPr/>
        </p:nvSpPr>
        <p:spPr>
          <a:xfrm flipH="false" flipV="false" rot="0">
            <a:off x="4992794" y="3715289"/>
            <a:ext cx="770061" cy="770061"/>
          </a:xfrm>
          <a:custGeom>
            <a:avLst/>
            <a:gdLst/>
            <a:ahLst/>
            <a:cxnLst/>
            <a:rect r="r" b="b" t="t" l="l"/>
            <a:pathLst>
              <a:path h="770061" w="770061">
                <a:moveTo>
                  <a:pt x="0" y="0"/>
                </a:moveTo>
                <a:lnTo>
                  <a:pt x="770061" y="0"/>
                </a:lnTo>
                <a:lnTo>
                  <a:pt x="770061" y="770061"/>
                </a:lnTo>
                <a:lnTo>
                  <a:pt x="0" y="770061"/>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2" id="12"/>
          <p:cNvSpPr/>
          <p:nvPr/>
        </p:nvSpPr>
        <p:spPr>
          <a:xfrm flipH="false" flipV="false" rot="0">
            <a:off x="6228139" y="3715289"/>
            <a:ext cx="770061" cy="770061"/>
          </a:xfrm>
          <a:custGeom>
            <a:avLst/>
            <a:gdLst/>
            <a:ahLst/>
            <a:cxnLst/>
            <a:rect r="r" b="b" t="t" l="l"/>
            <a:pathLst>
              <a:path h="770061" w="770061">
                <a:moveTo>
                  <a:pt x="0" y="0"/>
                </a:moveTo>
                <a:lnTo>
                  <a:pt x="770061" y="0"/>
                </a:lnTo>
                <a:lnTo>
                  <a:pt x="770061" y="770061"/>
                </a:lnTo>
                <a:lnTo>
                  <a:pt x="0" y="770061"/>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13" id="13"/>
          <p:cNvSpPr/>
          <p:nvPr/>
        </p:nvSpPr>
        <p:spPr>
          <a:xfrm flipH="false" flipV="false" rot="0">
            <a:off x="7560488" y="3744927"/>
            <a:ext cx="710786" cy="710786"/>
          </a:xfrm>
          <a:custGeom>
            <a:avLst/>
            <a:gdLst/>
            <a:ahLst/>
            <a:cxnLst/>
            <a:rect r="r" b="b" t="t" l="l"/>
            <a:pathLst>
              <a:path h="710786" w="710786">
                <a:moveTo>
                  <a:pt x="0" y="0"/>
                </a:moveTo>
                <a:lnTo>
                  <a:pt x="710786" y="0"/>
                </a:lnTo>
                <a:lnTo>
                  <a:pt x="710786" y="710786"/>
                </a:lnTo>
                <a:lnTo>
                  <a:pt x="0" y="710786"/>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14" id="14"/>
          <p:cNvSpPr/>
          <p:nvPr/>
        </p:nvSpPr>
        <p:spPr>
          <a:xfrm flipH="false" flipV="false" rot="0">
            <a:off x="10145080" y="3744927"/>
            <a:ext cx="710786" cy="710786"/>
          </a:xfrm>
          <a:custGeom>
            <a:avLst/>
            <a:gdLst/>
            <a:ahLst/>
            <a:cxnLst/>
            <a:rect r="r" b="b" t="t" l="l"/>
            <a:pathLst>
              <a:path h="710786" w="710786">
                <a:moveTo>
                  <a:pt x="0" y="0"/>
                </a:moveTo>
                <a:lnTo>
                  <a:pt x="710787" y="0"/>
                </a:lnTo>
                <a:lnTo>
                  <a:pt x="710787" y="710786"/>
                </a:lnTo>
                <a:lnTo>
                  <a:pt x="0" y="710786"/>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15" id="15"/>
          <p:cNvSpPr/>
          <p:nvPr/>
        </p:nvSpPr>
        <p:spPr>
          <a:xfrm flipH="false" flipV="false" rot="0">
            <a:off x="11482658" y="3744927"/>
            <a:ext cx="710786" cy="710786"/>
          </a:xfrm>
          <a:custGeom>
            <a:avLst/>
            <a:gdLst/>
            <a:ahLst/>
            <a:cxnLst/>
            <a:rect r="r" b="b" t="t" l="l"/>
            <a:pathLst>
              <a:path h="710786" w="710786">
                <a:moveTo>
                  <a:pt x="0" y="0"/>
                </a:moveTo>
                <a:lnTo>
                  <a:pt x="710786" y="0"/>
                </a:lnTo>
                <a:lnTo>
                  <a:pt x="710786" y="710786"/>
                </a:lnTo>
                <a:lnTo>
                  <a:pt x="0" y="710786"/>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16" id="16"/>
          <p:cNvSpPr/>
          <p:nvPr/>
        </p:nvSpPr>
        <p:spPr>
          <a:xfrm flipH="false" flipV="false" rot="0">
            <a:off x="8883748" y="3761307"/>
            <a:ext cx="710788" cy="678026"/>
          </a:xfrm>
          <a:custGeom>
            <a:avLst/>
            <a:gdLst/>
            <a:ahLst/>
            <a:cxnLst/>
            <a:rect r="r" b="b" t="t" l="l"/>
            <a:pathLst>
              <a:path h="678026" w="710788">
                <a:moveTo>
                  <a:pt x="0" y="0"/>
                </a:moveTo>
                <a:lnTo>
                  <a:pt x="710788" y="0"/>
                </a:lnTo>
                <a:lnTo>
                  <a:pt x="710788" y="678026"/>
                </a:lnTo>
                <a:lnTo>
                  <a:pt x="0" y="678026"/>
                </a:lnTo>
                <a:lnTo>
                  <a:pt x="0" y="0"/>
                </a:lnTo>
                <a:close/>
              </a:path>
            </a:pathLst>
          </a:custGeom>
          <a:blipFill>
            <a:blip r:embed="rId30">
              <a:extLst>
                <a:ext uri="{96DAC541-7B7A-43D3-8B79-37D633B846F1}">
                  <asvg:svgBlip xmlns:asvg="http://schemas.microsoft.com/office/drawing/2016/SVG/main" r:embed="rId31"/>
                </a:ext>
              </a:extLst>
            </a:blip>
            <a:stretch>
              <a:fillRect l="0" t="-2415" r="0" b="-2415"/>
            </a:stretch>
          </a:blipFill>
        </p:spPr>
      </p:sp>
      <p:sp>
        <p:nvSpPr>
          <p:cNvPr name="Freeform 17" id="17"/>
          <p:cNvSpPr/>
          <p:nvPr/>
        </p:nvSpPr>
        <p:spPr>
          <a:xfrm flipH="false" flipV="false" rot="0">
            <a:off x="2079655" y="5393373"/>
            <a:ext cx="716020" cy="716020"/>
          </a:xfrm>
          <a:custGeom>
            <a:avLst/>
            <a:gdLst/>
            <a:ahLst/>
            <a:cxnLst/>
            <a:rect r="r" b="b" t="t" l="l"/>
            <a:pathLst>
              <a:path h="716020" w="716020">
                <a:moveTo>
                  <a:pt x="0" y="0"/>
                </a:moveTo>
                <a:lnTo>
                  <a:pt x="716020" y="0"/>
                </a:lnTo>
                <a:lnTo>
                  <a:pt x="716020" y="716021"/>
                </a:lnTo>
                <a:lnTo>
                  <a:pt x="0" y="716021"/>
                </a:lnTo>
                <a:lnTo>
                  <a:pt x="0" y="0"/>
                </a:lnTo>
                <a:close/>
              </a:path>
            </a:pathLst>
          </a:custGeom>
          <a:blipFill>
            <a:blip r:embed="rId32">
              <a:extLst>
                <a:ext uri="{96DAC541-7B7A-43D3-8B79-37D633B846F1}">
                  <asvg:svgBlip xmlns:asvg="http://schemas.microsoft.com/office/drawing/2016/SVG/main" r:embed="rId33"/>
                </a:ext>
              </a:extLst>
            </a:blip>
            <a:stretch>
              <a:fillRect l="0" t="0" r="0" b="0"/>
            </a:stretch>
          </a:blipFill>
        </p:spPr>
      </p:sp>
      <p:sp>
        <p:nvSpPr>
          <p:cNvPr name="Freeform 18" id="18"/>
          <p:cNvSpPr/>
          <p:nvPr/>
        </p:nvSpPr>
        <p:spPr>
          <a:xfrm flipH="false" flipV="false" rot="0">
            <a:off x="3551233" y="5393373"/>
            <a:ext cx="716020" cy="716020"/>
          </a:xfrm>
          <a:custGeom>
            <a:avLst/>
            <a:gdLst/>
            <a:ahLst/>
            <a:cxnLst/>
            <a:rect r="r" b="b" t="t" l="l"/>
            <a:pathLst>
              <a:path h="716020" w="716020">
                <a:moveTo>
                  <a:pt x="0" y="0"/>
                </a:moveTo>
                <a:lnTo>
                  <a:pt x="716020" y="0"/>
                </a:lnTo>
                <a:lnTo>
                  <a:pt x="716020" y="716021"/>
                </a:lnTo>
                <a:lnTo>
                  <a:pt x="0" y="716021"/>
                </a:lnTo>
                <a:lnTo>
                  <a:pt x="0" y="0"/>
                </a:lnTo>
                <a:close/>
              </a:path>
            </a:pathLst>
          </a:custGeom>
          <a:blipFill>
            <a:blip r:embed="rId34">
              <a:extLst>
                <a:ext uri="{96DAC541-7B7A-43D3-8B79-37D633B846F1}">
                  <asvg:svgBlip xmlns:asvg="http://schemas.microsoft.com/office/drawing/2016/SVG/main" r:embed="rId35"/>
                </a:ext>
              </a:extLst>
            </a:blip>
            <a:stretch>
              <a:fillRect l="0" t="0" r="0" b="0"/>
            </a:stretch>
          </a:blipFill>
        </p:spPr>
      </p:sp>
      <p:sp>
        <p:nvSpPr>
          <p:cNvPr name="Freeform 19" id="19"/>
          <p:cNvSpPr/>
          <p:nvPr/>
        </p:nvSpPr>
        <p:spPr>
          <a:xfrm flipH="false" flipV="false" rot="0">
            <a:off x="4975170" y="5398588"/>
            <a:ext cx="705590" cy="705590"/>
          </a:xfrm>
          <a:custGeom>
            <a:avLst/>
            <a:gdLst/>
            <a:ahLst/>
            <a:cxnLst/>
            <a:rect r="r" b="b" t="t" l="l"/>
            <a:pathLst>
              <a:path h="705590" w="705590">
                <a:moveTo>
                  <a:pt x="0" y="0"/>
                </a:moveTo>
                <a:lnTo>
                  <a:pt x="705590" y="0"/>
                </a:lnTo>
                <a:lnTo>
                  <a:pt x="705590" y="705590"/>
                </a:lnTo>
                <a:lnTo>
                  <a:pt x="0" y="705590"/>
                </a:lnTo>
                <a:lnTo>
                  <a:pt x="0" y="0"/>
                </a:lnTo>
                <a:close/>
              </a:path>
            </a:pathLst>
          </a:custGeom>
          <a:blipFill>
            <a:blip r:embed="rId36">
              <a:extLst>
                <a:ext uri="{96DAC541-7B7A-43D3-8B79-37D633B846F1}">
                  <asvg:svgBlip xmlns:asvg="http://schemas.microsoft.com/office/drawing/2016/SVG/main" r:embed="rId37"/>
                </a:ext>
              </a:extLst>
            </a:blip>
            <a:stretch>
              <a:fillRect l="0" t="0" r="0" b="0"/>
            </a:stretch>
          </a:blipFill>
        </p:spPr>
      </p:sp>
      <p:sp>
        <p:nvSpPr>
          <p:cNvPr name="Freeform 20" id="20"/>
          <p:cNvSpPr/>
          <p:nvPr/>
        </p:nvSpPr>
        <p:spPr>
          <a:xfrm flipH="false" flipV="false" rot="0">
            <a:off x="7566451" y="5398588"/>
            <a:ext cx="705590" cy="705590"/>
          </a:xfrm>
          <a:custGeom>
            <a:avLst/>
            <a:gdLst/>
            <a:ahLst/>
            <a:cxnLst/>
            <a:rect r="r" b="b" t="t" l="l"/>
            <a:pathLst>
              <a:path h="705590" w="705590">
                <a:moveTo>
                  <a:pt x="0" y="0"/>
                </a:moveTo>
                <a:lnTo>
                  <a:pt x="705590" y="0"/>
                </a:lnTo>
                <a:lnTo>
                  <a:pt x="705590" y="705590"/>
                </a:lnTo>
                <a:lnTo>
                  <a:pt x="0" y="705590"/>
                </a:lnTo>
                <a:lnTo>
                  <a:pt x="0" y="0"/>
                </a:lnTo>
                <a:close/>
              </a:path>
            </a:pathLst>
          </a:custGeom>
          <a:blipFill>
            <a:blip r:embed="rId38">
              <a:extLst>
                <a:ext uri="{96DAC541-7B7A-43D3-8B79-37D633B846F1}">
                  <asvg:svgBlip xmlns:asvg="http://schemas.microsoft.com/office/drawing/2016/SVG/main" r:embed="rId39"/>
                </a:ext>
              </a:extLst>
            </a:blip>
            <a:stretch>
              <a:fillRect l="0" t="0" r="0" b="0"/>
            </a:stretch>
          </a:blipFill>
        </p:spPr>
      </p:sp>
      <p:sp>
        <p:nvSpPr>
          <p:cNvPr name="Freeform 21" id="21"/>
          <p:cNvSpPr/>
          <p:nvPr/>
        </p:nvSpPr>
        <p:spPr>
          <a:xfrm flipH="false" flipV="false" rot="0">
            <a:off x="10303070" y="5398588"/>
            <a:ext cx="705590" cy="705590"/>
          </a:xfrm>
          <a:custGeom>
            <a:avLst/>
            <a:gdLst/>
            <a:ahLst/>
            <a:cxnLst/>
            <a:rect r="r" b="b" t="t" l="l"/>
            <a:pathLst>
              <a:path h="705590" w="705590">
                <a:moveTo>
                  <a:pt x="0" y="0"/>
                </a:moveTo>
                <a:lnTo>
                  <a:pt x="705590" y="0"/>
                </a:lnTo>
                <a:lnTo>
                  <a:pt x="705590" y="705590"/>
                </a:lnTo>
                <a:lnTo>
                  <a:pt x="0" y="705590"/>
                </a:lnTo>
                <a:lnTo>
                  <a:pt x="0" y="0"/>
                </a:lnTo>
                <a:close/>
              </a:path>
            </a:pathLst>
          </a:custGeom>
          <a:blipFill>
            <a:blip r:embed="rId40">
              <a:extLst>
                <a:ext uri="{96DAC541-7B7A-43D3-8B79-37D633B846F1}">
                  <asvg:svgBlip xmlns:asvg="http://schemas.microsoft.com/office/drawing/2016/SVG/main" r:embed="rId41"/>
                </a:ext>
              </a:extLst>
            </a:blip>
            <a:stretch>
              <a:fillRect l="0" t="0" r="0" b="0"/>
            </a:stretch>
          </a:blipFill>
        </p:spPr>
      </p:sp>
      <p:sp>
        <p:nvSpPr>
          <p:cNvPr name="Freeform 22" id="22"/>
          <p:cNvSpPr/>
          <p:nvPr/>
        </p:nvSpPr>
        <p:spPr>
          <a:xfrm flipH="false" flipV="false" rot="0">
            <a:off x="6349057" y="5398588"/>
            <a:ext cx="705590" cy="705590"/>
          </a:xfrm>
          <a:custGeom>
            <a:avLst/>
            <a:gdLst/>
            <a:ahLst/>
            <a:cxnLst/>
            <a:rect r="r" b="b" t="t" l="l"/>
            <a:pathLst>
              <a:path h="705590" w="705590">
                <a:moveTo>
                  <a:pt x="0" y="0"/>
                </a:moveTo>
                <a:lnTo>
                  <a:pt x="705589" y="0"/>
                </a:lnTo>
                <a:lnTo>
                  <a:pt x="705589" y="705590"/>
                </a:lnTo>
                <a:lnTo>
                  <a:pt x="0" y="705590"/>
                </a:lnTo>
                <a:lnTo>
                  <a:pt x="0" y="0"/>
                </a:lnTo>
                <a:close/>
              </a:path>
            </a:pathLst>
          </a:custGeom>
          <a:blipFill>
            <a:blip r:embed="rId42">
              <a:extLst>
                <a:ext uri="{96DAC541-7B7A-43D3-8B79-37D633B846F1}">
                  <asvg:svgBlip xmlns:asvg="http://schemas.microsoft.com/office/drawing/2016/SVG/main" r:embed="rId43"/>
                </a:ext>
              </a:extLst>
            </a:blip>
            <a:stretch>
              <a:fillRect l="0" t="0" r="0" b="0"/>
            </a:stretch>
          </a:blipFill>
        </p:spPr>
      </p:sp>
      <p:sp>
        <p:nvSpPr>
          <p:cNvPr name="Freeform 23" id="23"/>
          <p:cNvSpPr/>
          <p:nvPr/>
        </p:nvSpPr>
        <p:spPr>
          <a:xfrm flipH="false" flipV="false" rot="0">
            <a:off x="8878100" y="5412371"/>
            <a:ext cx="710786" cy="678024"/>
          </a:xfrm>
          <a:custGeom>
            <a:avLst/>
            <a:gdLst/>
            <a:ahLst/>
            <a:cxnLst/>
            <a:rect r="r" b="b" t="t" l="l"/>
            <a:pathLst>
              <a:path h="678024" w="710786">
                <a:moveTo>
                  <a:pt x="0" y="0"/>
                </a:moveTo>
                <a:lnTo>
                  <a:pt x="710786" y="0"/>
                </a:lnTo>
                <a:lnTo>
                  <a:pt x="710786" y="678024"/>
                </a:lnTo>
                <a:lnTo>
                  <a:pt x="0" y="678024"/>
                </a:lnTo>
                <a:lnTo>
                  <a:pt x="0" y="0"/>
                </a:lnTo>
                <a:close/>
              </a:path>
            </a:pathLst>
          </a:custGeom>
          <a:blipFill>
            <a:blip r:embed="rId44">
              <a:extLst>
                <a:ext uri="{96DAC541-7B7A-43D3-8B79-37D633B846F1}">
                  <asvg:svgBlip xmlns:asvg="http://schemas.microsoft.com/office/drawing/2016/SVG/main" r:embed="rId45"/>
                </a:ext>
              </a:extLst>
            </a:blip>
            <a:stretch>
              <a:fillRect l="0" t="-2415" r="0" b="-2415"/>
            </a:stretch>
          </a:blipFill>
        </p:spPr>
      </p:sp>
      <p:sp>
        <p:nvSpPr>
          <p:cNvPr name="Freeform 24" id="24"/>
          <p:cNvSpPr/>
          <p:nvPr/>
        </p:nvSpPr>
        <p:spPr>
          <a:xfrm flipH="false" flipV="false" rot="0">
            <a:off x="11546626" y="5395990"/>
            <a:ext cx="710786" cy="710786"/>
          </a:xfrm>
          <a:custGeom>
            <a:avLst/>
            <a:gdLst/>
            <a:ahLst/>
            <a:cxnLst/>
            <a:rect r="r" b="b" t="t" l="l"/>
            <a:pathLst>
              <a:path h="710786" w="710786">
                <a:moveTo>
                  <a:pt x="0" y="0"/>
                </a:moveTo>
                <a:lnTo>
                  <a:pt x="710786" y="0"/>
                </a:lnTo>
                <a:lnTo>
                  <a:pt x="710786" y="710787"/>
                </a:lnTo>
                <a:lnTo>
                  <a:pt x="0" y="710787"/>
                </a:lnTo>
                <a:lnTo>
                  <a:pt x="0" y="0"/>
                </a:lnTo>
                <a:close/>
              </a:path>
            </a:pathLst>
          </a:custGeom>
          <a:blipFill>
            <a:blip r:embed="rId46">
              <a:extLst>
                <a:ext uri="{96DAC541-7B7A-43D3-8B79-37D633B846F1}">
                  <asvg:svgBlip xmlns:asvg="http://schemas.microsoft.com/office/drawing/2016/SVG/main" r:embed="rId47"/>
                </a:ext>
              </a:extLst>
            </a:blip>
            <a:stretch>
              <a:fillRect l="0" t="0" r="0" b="0"/>
            </a:stretch>
          </a:blipFill>
        </p:spPr>
      </p:sp>
      <p:sp>
        <p:nvSpPr>
          <p:cNvPr name="Freeform 25" id="25"/>
          <p:cNvSpPr/>
          <p:nvPr/>
        </p:nvSpPr>
        <p:spPr>
          <a:xfrm flipH="false" flipV="false" rot="0">
            <a:off x="2094211" y="7092853"/>
            <a:ext cx="705590" cy="705590"/>
          </a:xfrm>
          <a:custGeom>
            <a:avLst/>
            <a:gdLst/>
            <a:ahLst/>
            <a:cxnLst/>
            <a:rect r="r" b="b" t="t" l="l"/>
            <a:pathLst>
              <a:path h="705590" w="705590">
                <a:moveTo>
                  <a:pt x="0" y="0"/>
                </a:moveTo>
                <a:lnTo>
                  <a:pt x="705590" y="0"/>
                </a:lnTo>
                <a:lnTo>
                  <a:pt x="705590" y="705590"/>
                </a:lnTo>
                <a:lnTo>
                  <a:pt x="0" y="705590"/>
                </a:lnTo>
                <a:lnTo>
                  <a:pt x="0" y="0"/>
                </a:lnTo>
                <a:close/>
              </a:path>
            </a:pathLst>
          </a:custGeom>
          <a:blipFill>
            <a:blip r:embed="rId48">
              <a:extLst>
                <a:ext uri="{96DAC541-7B7A-43D3-8B79-37D633B846F1}">
                  <asvg:svgBlip xmlns:asvg="http://schemas.microsoft.com/office/drawing/2016/SVG/main" r:embed="rId49"/>
                </a:ext>
              </a:extLst>
            </a:blip>
            <a:stretch>
              <a:fillRect l="0" t="0" r="0" b="0"/>
            </a:stretch>
          </a:blipFill>
        </p:spPr>
      </p:sp>
      <p:sp>
        <p:nvSpPr>
          <p:cNvPr name="Freeform 26" id="26"/>
          <p:cNvSpPr/>
          <p:nvPr/>
        </p:nvSpPr>
        <p:spPr>
          <a:xfrm flipH="false" flipV="false" rot="0">
            <a:off x="4938037" y="7092853"/>
            <a:ext cx="705590" cy="705590"/>
          </a:xfrm>
          <a:custGeom>
            <a:avLst/>
            <a:gdLst/>
            <a:ahLst/>
            <a:cxnLst/>
            <a:rect r="r" b="b" t="t" l="l"/>
            <a:pathLst>
              <a:path h="705590" w="705590">
                <a:moveTo>
                  <a:pt x="0" y="0"/>
                </a:moveTo>
                <a:lnTo>
                  <a:pt x="705589" y="0"/>
                </a:lnTo>
                <a:lnTo>
                  <a:pt x="705589" y="705590"/>
                </a:lnTo>
                <a:lnTo>
                  <a:pt x="0" y="705590"/>
                </a:lnTo>
                <a:lnTo>
                  <a:pt x="0" y="0"/>
                </a:lnTo>
                <a:close/>
              </a:path>
            </a:pathLst>
          </a:custGeom>
          <a:blipFill>
            <a:blip r:embed="rId50">
              <a:extLst>
                <a:ext uri="{96DAC541-7B7A-43D3-8B79-37D633B846F1}">
                  <asvg:svgBlip xmlns:asvg="http://schemas.microsoft.com/office/drawing/2016/SVG/main" r:embed="rId51"/>
                </a:ext>
              </a:extLst>
            </a:blip>
            <a:stretch>
              <a:fillRect l="0" t="0" r="0" b="0"/>
            </a:stretch>
          </a:blipFill>
        </p:spPr>
      </p:sp>
      <p:sp>
        <p:nvSpPr>
          <p:cNvPr name="Freeform 27" id="27"/>
          <p:cNvSpPr/>
          <p:nvPr/>
        </p:nvSpPr>
        <p:spPr>
          <a:xfrm flipH="false" flipV="false" rot="0">
            <a:off x="6330937" y="7092853"/>
            <a:ext cx="705590" cy="705590"/>
          </a:xfrm>
          <a:custGeom>
            <a:avLst/>
            <a:gdLst/>
            <a:ahLst/>
            <a:cxnLst/>
            <a:rect r="r" b="b" t="t" l="l"/>
            <a:pathLst>
              <a:path h="705590" w="705590">
                <a:moveTo>
                  <a:pt x="0" y="0"/>
                </a:moveTo>
                <a:lnTo>
                  <a:pt x="705590" y="0"/>
                </a:lnTo>
                <a:lnTo>
                  <a:pt x="705590" y="705590"/>
                </a:lnTo>
                <a:lnTo>
                  <a:pt x="0" y="705590"/>
                </a:lnTo>
                <a:lnTo>
                  <a:pt x="0" y="0"/>
                </a:lnTo>
                <a:close/>
              </a:path>
            </a:pathLst>
          </a:custGeom>
          <a:blipFill>
            <a:blip r:embed="rId52">
              <a:extLst>
                <a:ext uri="{96DAC541-7B7A-43D3-8B79-37D633B846F1}">
                  <asvg:svgBlip xmlns:asvg="http://schemas.microsoft.com/office/drawing/2016/SVG/main" r:embed="rId53"/>
                </a:ext>
              </a:extLst>
            </a:blip>
            <a:stretch>
              <a:fillRect l="0" t="0" r="0" b="0"/>
            </a:stretch>
          </a:blipFill>
        </p:spPr>
      </p:sp>
      <p:sp>
        <p:nvSpPr>
          <p:cNvPr name="Freeform 28" id="28"/>
          <p:cNvSpPr/>
          <p:nvPr/>
        </p:nvSpPr>
        <p:spPr>
          <a:xfrm flipH="false" flipV="false" rot="0">
            <a:off x="3567524" y="7092853"/>
            <a:ext cx="705591" cy="705591"/>
          </a:xfrm>
          <a:custGeom>
            <a:avLst/>
            <a:gdLst/>
            <a:ahLst/>
            <a:cxnLst/>
            <a:rect r="r" b="b" t="t" l="l"/>
            <a:pathLst>
              <a:path h="705591" w="705591">
                <a:moveTo>
                  <a:pt x="0" y="0"/>
                </a:moveTo>
                <a:lnTo>
                  <a:pt x="705591" y="0"/>
                </a:lnTo>
                <a:lnTo>
                  <a:pt x="705591" y="705591"/>
                </a:lnTo>
                <a:lnTo>
                  <a:pt x="0" y="705591"/>
                </a:lnTo>
                <a:lnTo>
                  <a:pt x="0" y="0"/>
                </a:lnTo>
                <a:close/>
              </a:path>
            </a:pathLst>
          </a:custGeom>
          <a:blipFill>
            <a:blip r:embed="rId54">
              <a:extLst>
                <a:ext uri="{96DAC541-7B7A-43D3-8B79-37D633B846F1}">
                  <asvg:svgBlip xmlns:asvg="http://schemas.microsoft.com/office/drawing/2016/SVG/main" r:embed="rId55"/>
                </a:ext>
              </a:extLst>
            </a:blip>
            <a:stretch>
              <a:fillRect l="0" t="0" r="0" b="0"/>
            </a:stretch>
          </a:blipFill>
        </p:spPr>
      </p:sp>
      <p:sp>
        <p:nvSpPr>
          <p:cNvPr name="Freeform 29" id="29"/>
          <p:cNvSpPr/>
          <p:nvPr/>
        </p:nvSpPr>
        <p:spPr>
          <a:xfrm flipH="false" flipV="false" rot="0">
            <a:off x="7669575" y="7090256"/>
            <a:ext cx="710786" cy="710786"/>
          </a:xfrm>
          <a:custGeom>
            <a:avLst/>
            <a:gdLst/>
            <a:ahLst/>
            <a:cxnLst/>
            <a:rect r="r" b="b" t="t" l="l"/>
            <a:pathLst>
              <a:path h="710786" w="710786">
                <a:moveTo>
                  <a:pt x="0" y="0"/>
                </a:moveTo>
                <a:lnTo>
                  <a:pt x="710787" y="0"/>
                </a:lnTo>
                <a:lnTo>
                  <a:pt x="710787" y="710786"/>
                </a:lnTo>
                <a:lnTo>
                  <a:pt x="0" y="710786"/>
                </a:lnTo>
                <a:lnTo>
                  <a:pt x="0" y="0"/>
                </a:lnTo>
                <a:close/>
              </a:path>
            </a:pathLst>
          </a:custGeom>
          <a:blipFill>
            <a:blip r:embed="rId56">
              <a:extLst>
                <a:ext uri="{96DAC541-7B7A-43D3-8B79-37D633B846F1}">
                  <asvg:svgBlip xmlns:asvg="http://schemas.microsoft.com/office/drawing/2016/SVG/main" r:embed="rId57"/>
                </a:ext>
              </a:extLst>
            </a:blip>
            <a:stretch>
              <a:fillRect l="0" t="0" r="0" b="0"/>
            </a:stretch>
          </a:blipFill>
        </p:spPr>
      </p:sp>
      <p:sp>
        <p:nvSpPr>
          <p:cNvPr name="Freeform 30" id="30"/>
          <p:cNvSpPr/>
          <p:nvPr/>
        </p:nvSpPr>
        <p:spPr>
          <a:xfrm flipH="false" flipV="false" rot="0">
            <a:off x="8941422" y="7106636"/>
            <a:ext cx="710786" cy="678024"/>
          </a:xfrm>
          <a:custGeom>
            <a:avLst/>
            <a:gdLst/>
            <a:ahLst/>
            <a:cxnLst/>
            <a:rect r="r" b="b" t="t" l="l"/>
            <a:pathLst>
              <a:path h="678024" w="710786">
                <a:moveTo>
                  <a:pt x="0" y="0"/>
                </a:moveTo>
                <a:lnTo>
                  <a:pt x="710786" y="0"/>
                </a:lnTo>
                <a:lnTo>
                  <a:pt x="710786" y="678024"/>
                </a:lnTo>
                <a:lnTo>
                  <a:pt x="0" y="678024"/>
                </a:lnTo>
                <a:lnTo>
                  <a:pt x="0" y="0"/>
                </a:lnTo>
                <a:close/>
              </a:path>
            </a:pathLst>
          </a:custGeom>
          <a:blipFill>
            <a:blip r:embed="rId58">
              <a:extLst>
                <a:ext uri="{96DAC541-7B7A-43D3-8B79-37D633B846F1}">
                  <asvg:svgBlip xmlns:asvg="http://schemas.microsoft.com/office/drawing/2016/SVG/main" r:embed="rId59"/>
                </a:ext>
              </a:extLst>
            </a:blip>
            <a:stretch>
              <a:fillRect l="0" t="-2415" r="0" b="-2415"/>
            </a:stretch>
          </a:blipFill>
        </p:spPr>
      </p:sp>
      <p:sp>
        <p:nvSpPr>
          <p:cNvPr name="Freeform 31" id="31"/>
          <p:cNvSpPr/>
          <p:nvPr/>
        </p:nvSpPr>
        <p:spPr>
          <a:xfrm flipH="false" flipV="false" rot="0">
            <a:off x="12847724" y="3747525"/>
            <a:ext cx="705590" cy="705590"/>
          </a:xfrm>
          <a:custGeom>
            <a:avLst/>
            <a:gdLst/>
            <a:ahLst/>
            <a:cxnLst/>
            <a:rect r="r" b="b" t="t" l="l"/>
            <a:pathLst>
              <a:path h="705590" w="705590">
                <a:moveTo>
                  <a:pt x="0" y="0"/>
                </a:moveTo>
                <a:lnTo>
                  <a:pt x="705589" y="0"/>
                </a:lnTo>
                <a:lnTo>
                  <a:pt x="705589" y="705589"/>
                </a:lnTo>
                <a:lnTo>
                  <a:pt x="0" y="705589"/>
                </a:lnTo>
                <a:lnTo>
                  <a:pt x="0" y="0"/>
                </a:lnTo>
                <a:close/>
              </a:path>
            </a:pathLst>
          </a:custGeom>
          <a:blipFill>
            <a:blip r:embed="rId60">
              <a:extLst>
                <a:ext uri="{96DAC541-7B7A-43D3-8B79-37D633B846F1}">
                  <asvg:svgBlip xmlns:asvg="http://schemas.microsoft.com/office/drawing/2016/SVG/main" r:embed="rId61"/>
                </a:ext>
              </a:extLst>
            </a:blip>
            <a:stretch>
              <a:fillRect l="0" t="0" r="0" b="0"/>
            </a:stretch>
          </a:blipFill>
        </p:spPr>
      </p:sp>
      <p:sp>
        <p:nvSpPr>
          <p:cNvPr name="Freeform 32" id="32"/>
          <p:cNvSpPr/>
          <p:nvPr/>
        </p:nvSpPr>
        <p:spPr>
          <a:xfrm flipH="false" flipV="false" rot="0">
            <a:off x="12813031" y="2177946"/>
            <a:ext cx="705590" cy="705590"/>
          </a:xfrm>
          <a:custGeom>
            <a:avLst/>
            <a:gdLst/>
            <a:ahLst/>
            <a:cxnLst/>
            <a:rect r="r" b="b" t="t" l="l"/>
            <a:pathLst>
              <a:path h="705590" w="705590">
                <a:moveTo>
                  <a:pt x="0" y="0"/>
                </a:moveTo>
                <a:lnTo>
                  <a:pt x="705589" y="0"/>
                </a:lnTo>
                <a:lnTo>
                  <a:pt x="705589" y="705590"/>
                </a:lnTo>
                <a:lnTo>
                  <a:pt x="0" y="705590"/>
                </a:lnTo>
                <a:lnTo>
                  <a:pt x="0" y="0"/>
                </a:lnTo>
                <a:close/>
              </a:path>
            </a:pathLst>
          </a:custGeom>
          <a:blipFill>
            <a:blip r:embed="rId62">
              <a:extLst>
                <a:ext uri="{96DAC541-7B7A-43D3-8B79-37D633B846F1}">
                  <asvg:svgBlip xmlns:asvg="http://schemas.microsoft.com/office/drawing/2016/SVG/main" r:embed="rId63"/>
                </a:ext>
              </a:extLst>
            </a:blip>
            <a:stretch>
              <a:fillRect l="0" t="0" r="0" b="0"/>
            </a:stretch>
          </a:blipFill>
        </p:spPr>
      </p:sp>
      <p:sp>
        <p:nvSpPr>
          <p:cNvPr name="Freeform 33" id="33"/>
          <p:cNvSpPr/>
          <p:nvPr/>
        </p:nvSpPr>
        <p:spPr>
          <a:xfrm flipH="false" flipV="false" rot="0">
            <a:off x="12820318" y="7090256"/>
            <a:ext cx="710786" cy="710786"/>
          </a:xfrm>
          <a:custGeom>
            <a:avLst/>
            <a:gdLst/>
            <a:ahLst/>
            <a:cxnLst/>
            <a:rect r="r" b="b" t="t" l="l"/>
            <a:pathLst>
              <a:path h="710786" w="710786">
                <a:moveTo>
                  <a:pt x="0" y="0"/>
                </a:moveTo>
                <a:lnTo>
                  <a:pt x="710786" y="0"/>
                </a:lnTo>
                <a:lnTo>
                  <a:pt x="710786" y="710786"/>
                </a:lnTo>
                <a:lnTo>
                  <a:pt x="0" y="710786"/>
                </a:lnTo>
                <a:lnTo>
                  <a:pt x="0" y="0"/>
                </a:lnTo>
                <a:close/>
              </a:path>
            </a:pathLst>
          </a:custGeom>
          <a:blipFill>
            <a:blip r:embed="rId64">
              <a:extLst>
                <a:ext uri="{96DAC541-7B7A-43D3-8B79-37D633B846F1}">
                  <asvg:svgBlip xmlns:asvg="http://schemas.microsoft.com/office/drawing/2016/SVG/main" r:embed="rId65"/>
                </a:ext>
              </a:extLst>
            </a:blip>
            <a:stretch>
              <a:fillRect l="0" t="0" r="0" b="0"/>
            </a:stretch>
          </a:blipFill>
        </p:spPr>
      </p:sp>
      <p:sp>
        <p:nvSpPr>
          <p:cNvPr name="Freeform 34" id="34"/>
          <p:cNvSpPr/>
          <p:nvPr/>
        </p:nvSpPr>
        <p:spPr>
          <a:xfrm flipH="false" flipV="false" rot="0">
            <a:off x="14121774" y="2147177"/>
            <a:ext cx="767130" cy="767130"/>
          </a:xfrm>
          <a:custGeom>
            <a:avLst/>
            <a:gdLst/>
            <a:ahLst/>
            <a:cxnLst/>
            <a:rect r="r" b="b" t="t" l="l"/>
            <a:pathLst>
              <a:path h="767130" w="767130">
                <a:moveTo>
                  <a:pt x="0" y="0"/>
                </a:moveTo>
                <a:lnTo>
                  <a:pt x="767130" y="0"/>
                </a:lnTo>
                <a:lnTo>
                  <a:pt x="767130" y="767130"/>
                </a:lnTo>
                <a:lnTo>
                  <a:pt x="0" y="767130"/>
                </a:lnTo>
                <a:lnTo>
                  <a:pt x="0" y="0"/>
                </a:lnTo>
                <a:close/>
              </a:path>
            </a:pathLst>
          </a:custGeom>
          <a:blipFill>
            <a:blip r:embed="rId66">
              <a:extLst>
                <a:ext uri="{96DAC541-7B7A-43D3-8B79-37D633B846F1}">
                  <asvg:svgBlip xmlns:asvg="http://schemas.microsoft.com/office/drawing/2016/SVG/main" r:embed="rId67"/>
                </a:ext>
              </a:extLst>
            </a:blip>
            <a:stretch>
              <a:fillRect l="0" t="0" r="0" b="0"/>
            </a:stretch>
          </a:blipFill>
        </p:spPr>
      </p:sp>
      <p:sp>
        <p:nvSpPr>
          <p:cNvPr name="Freeform 35" id="35"/>
          <p:cNvSpPr/>
          <p:nvPr/>
        </p:nvSpPr>
        <p:spPr>
          <a:xfrm flipH="false" flipV="false" rot="0">
            <a:off x="14135147" y="7062084"/>
            <a:ext cx="767129" cy="767129"/>
          </a:xfrm>
          <a:custGeom>
            <a:avLst/>
            <a:gdLst/>
            <a:ahLst/>
            <a:cxnLst/>
            <a:rect r="r" b="b" t="t" l="l"/>
            <a:pathLst>
              <a:path h="767129" w="767129">
                <a:moveTo>
                  <a:pt x="0" y="0"/>
                </a:moveTo>
                <a:lnTo>
                  <a:pt x="767129" y="0"/>
                </a:lnTo>
                <a:lnTo>
                  <a:pt x="767129" y="767128"/>
                </a:lnTo>
                <a:lnTo>
                  <a:pt x="0" y="767128"/>
                </a:lnTo>
                <a:lnTo>
                  <a:pt x="0" y="0"/>
                </a:lnTo>
                <a:close/>
              </a:path>
            </a:pathLst>
          </a:custGeom>
          <a:blipFill>
            <a:blip r:embed="rId68">
              <a:extLst>
                <a:ext uri="{96DAC541-7B7A-43D3-8B79-37D633B846F1}">
                  <asvg:svgBlip xmlns:asvg="http://schemas.microsoft.com/office/drawing/2016/SVG/main" r:embed="rId69"/>
                </a:ext>
              </a:extLst>
            </a:blip>
            <a:stretch>
              <a:fillRect l="0" t="0" r="0" b="0"/>
            </a:stretch>
          </a:blipFill>
        </p:spPr>
      </p:sp>
      <p:sp>
        <p:nvSpPr>
          <p:cNvPr name="Freeform 36" id="36"/>
          <p:cNvSpPr/>
          <p:nvPr/>
        </p:nvSpPr>
        <p:spPr>
          <a:xfrm flipH="false" flipV="false" rot="0">
            <a:off x="15446614" y="2147177"/>
            <a:ext cx="767129" cy="767129"/>
          </a:xfrm>
          <a:custGeom>
            <a:avLst/>
            <a:gdLst/>
            <a:ahLst/>
            <a:cxnLst/>
            <a:rect r="r" b="b" t="t" l="l"/>
            <a:pathLst>
              <a:path h="767129" w="767129">
                <a:moveTo>
                  <a:pt x="0" y="0"/>
                </a:moveTo>
                <a:lnTo>
                  <a:pt x="767129" y="0"/>
                </a:lnTo>
                <a:lnTo>
                  <a:pt x="767129" y="767128"/>
                </a:lnTo>
                <a:lnTo>
                  <a:pt x="0" y="767128"/>
                </a:lnTo>
                <a:lnTo>
                  <a:pt x="0" y="0"/>
                </a:lnTo>
                <a:close/>
              </a:path>
            </a:pathLst>
          </a:custGeom>
          <a:blipFill>
            <a:blip r:embed="rId70">
              <a:extLst>
                <a:ext uri="{96DAC541-7B7A-43D3-8B79-37D633B846F1}">
                  <asvg:svgBlip xmlns:asvg="http://schemas.microsoft.com/office/drawing/2016/SVG/main" r:embed="rId71"/>
                </a:ext>
              </a:extLst>
            </a:blip>
            <a:stretch>
              <a:fillRect l="0" t="0" r="0" b="0"/>
            </a:stretch>
          </a:blipFill>
        </p:spPr>
      </p:sp>
      <p:sp>
        <p:nvSpPr>
          <p:cNvPr name="Freeform 37" id="37"/>
          <p:cNvSpPr/>
          <p:nvPr/>
        </p:nvSpPr>
        <p:spPr>
          <a:xfrm flipH="false" flipV="false" rot="0">
            <a:off x="14106139" y="5367819"/>
            <a:ext cx="767130" cy="767130"/>
          </a:xfrm>
          <a:custGeom>
            <a:avLst/>
            <a:gdLst/>
            <a:ahLst/>
            <a:cxnLst/>
            <a:rect r="r" b="b" t="t" l="l"/>
            <a:pathLst>
              <a:path h="767130" w="767130">
                <a:moveTo>
                  <a:pt x="0" y="0"/>
                </a:moveTo>
                <a:lnTo>
                  <a:pt x="767130" y="0"/>
                </a:lnTo>
                <a:lnTo>
                  <a:pt x="767130" y="767129"/>
                </a:lnTo>
                <a:lnTo>
                  <a:pt x="0" y="767129"/>
                </a:lnTo>
                <a:lnTo>
                  <a:pt x="0" y="0"/>
                </a:lnTo>
                <a:close/>
              </a:path>
            </a:pathLst>
          </a:custGeom>
          <a:blipFill>
            <a:blip r:embed="rId72">
              <a:extLst>
                <a:ext uri="{96DAC541-7B7A-43D3-8B79-37D633B846F1}">
                  <asvg:svgBlip xmlns:asvg="http://schemas.microsoft.com/office/drawing/2016/SVG/main" r:embed="rId73"/>
                </a:ext>
              </a:extLst>
            </a:blip>
            <a:stretch>
              <a:fillRect l="0" t="0" r="0" b="0"/>
            </a:stretch>
          </a:blipFill>
        </p:spPr>
      </p:sp>
      <p:sp>
        <p:nvSpPr>
          <p:cNvPr name="Freeform 38" id="38"/>
          <p:cNvSpPr/>
          <p:nvPr/>
        </p:nvSpPr>
        <p:spPr>
          <a:xfrm flipH="false" flipV="false" rot="0">
            <a:off x="14088701" y="3713931"/>
            <a:ext cx="772778" cy="772778"/>
          </a:xfrm>
          <a:custGeom>
            <a:avLst/>
            <a:gdLst/>
            <a:ahLst/>
            <a:cxnLst/>
            <a:rect r="r" b="b" t="t" l="l"/>
            <a:pathLst>
              <a:path h="772778" w="772778">
                <a:moveTo>
                  <a:pt x="0" y="0"/>
                </a:moveTo>
                <a:lnTo>
                  <a:pt x="772779" y="0"/>
                </a:lnTo>
                <a:lnTo>
                  <a:pt x="772779" y="772778"/>
                </a:lnTo>
                <a:lnTo>
                  <a:pt x="0" y="772778"/>
                </a:lnTo>
                <a:lnTo>
                  <a:pt x="0" y="0"/>
                </a:lnTo>
                <a:close/>
              </a:path>
            </a:pathLst>
          </a:custGeom>
          <a:blipFill>
            <a:blip r:embed="rId74">
              <a:extLst>
                <a:ext uri="{96DAC541-7B7A-43D3-8B79-37D633B846F1}">
                  <asvg:svgBlip xmlns:asvg="http://schemas.microsoft.com/office/drawing/2016/SVG/main" r:embed="rId75"/>
                </a:ext>
              </a:extLst>
            </a:blip>
            <a:stretch>
              <a:fillRect l="0" t="0" r="0" b="0"/>
            </a:stretch>
          </a:blipFill>
        </p:spPr>
      </p:sp>
      <p:sp>
        <p:nvSpPr>
          <p:cNvPr name="Freeform 39" id="39"/>
          <p:cNvSpPr/>
          <p:nvPr/>
        </p:nvSpPr>
        <p:spPr>
          <a:xfrm flipH="false" flipV="false" rot="0">
            <a:off x="15371650" y="3713931"/>
            <a:ext cx="772778" cy="772778"/>
          </a:xfrm>
          <a:custGeom>
            <a:avLst/>
            <a:gdLst/>
            <a:ahLst/>
            <a:cxnLst/>
            <a:rect r="r" b="b" t="t" l="l"/>
            <a:pathLst>
              <a:path h="772778" w="772778">
                <a:moveTo>
                  <a:pt x="0" y="0"/>
                </a:moveTo>
                <a:lnTo>
                  <a:pt x="772779" y="0"/>
                </a:lnTo>
                <a:lnTo>
                  <a:pt x="772779" y="772778"/>
                </a:lnTo>
                <a:lnTo>
                  <a:pt x="0" y="772778"/>
                </a:lnTo>
                <a:lnTo>
                  <a:pt x="0" y="0"/>
                </a:lnTo>
                <a:close/>
              </a:path>
            </a:pathLst>
          </a:custGeom>
          <a:blipFill>
            <a:blip r:embed="rId76">
              <a:extLst>
                <a:ext uri="{96DAC541-7B7A-43D3-8B79-37D633B846F1}">
                  <asvg:svgBlip xmlns:asvg="http://schemas.microsoft.com/office/drawing/2016/SVG/main" r:embed="rId77"/>
                </a:ext>
              </a:extLst>
            </a:blip>
            <a:stretch>
              <a:fillRect l="0" t="0" r="0" b="0"/>
            </a:stretch>
          </a:blipFill>
        </p:spPr>
      </p:sp>
      <p:sp>
        <p:nvSpPr>
          <p:cNvPr name="Freeform 40" id="40"/>
          <p:cNvSpPr/>
          <p:nvPr/>
        </p:nvSpPr>
        <p:spPr>
          <a:xfrm flipH="false" flipV="false" rot="0">
            <a:off x="15342867" y="6989561"/>
            <a:ext cx="912176" cy="912176"/>
          </a:xfrm>
          <a:custGeom>
            <a:avLst/>
            <a:gdLst/>
            <a:ahLst/>
            <a:cxnLst/>
            <a:rect r="r" b="b" t="t" l="l"/>
            <a:pathLst>
              <a:path h="912176" w="912176">
                <a:moveTo>
                  <a:pt x="0" y="0"/>
                </a:moveTo>
                <a:lnTo>
                  <a:pt x="912176" y="0"/>
                </a:lnTo>
                <a:lnTo>
                  <a:pt x="912176" y="912176"/>
                </a:lnTo>
                <a:lnTo>
                  <a:pt x="0" y="912176"/>
                </a:lnTo>
                <a:lnTo>
                  <a:pt x="0" y="0"/>
                </a:lnTo>
                <a:close/>
              </a:path>
            </a:pathLst>
          </a:custGeom>
          <a:blipFill>
            <a:blip r:embed="rId78">
              <a:extLst>
                <a:ext uri="{96DAC541-7B7A-43D3-8B79-37D633B846F1}">
                  <asvg:svgBlip xmlns:asvg="http://schemas.microsoft.com/office/drawing/2016/SVG/main" r:embed="rId79"/>
                </a:ext>
              </a:extLst>
            </a:blip>
            <a:stretch>
              <a:fillRect l="0" t="0" r="0" b="0"/>
            </a:stretch>
          </a:blipFill>
        </p:spPr>
      </p:sp>
      <p:sp>
        <p:nvSpPr>
          <p:cNvPr name="Freeform 41" id="41"/>
          <p:cNvSpPr/>
          <p:nvPr/>
        </p:nvSpPr>
        <p:spPr>
          <a:xfrm flipH="false" flipV="false" rot="0">
            <a:off x="2032957" y="8659262"/>
            <a:ext cx="709229" cy="709229"/>
          </a:xfrm>
          <a:custGeom>
            <a:avLst/>
            <a:gdLst/>
            <a:ahLst/>
            <a:cxnLst/>
            <a:rect r="r" b="b" t="t" l="l"/>
            <a:pathLst>
              <a:path h="709229" w="709229">
                <a:moveTo>
                  <a:pt x="0" y="0"/>
                </a:moveTo>
                <a:lnTo>
                  <a:pt x="709229" y="0"/>
                </a:lnTo>
                <a:lnTo>
                  <a:pt x="709229" y="709229"/>
                </a:lnTo>
                <a:lnTo>
                  <a:pt x="0" y="709229"/>
                </a:lnTo>
                <a:lnTo>
                  <a:pt x="0" y="0"/>
                </a:lnTo>
                <a:close/>
              </a:path>
            </a:pathLst>
          </a:custGeom>
          <a:blipFill>
            <a:blip r:embed="rId80">
              <a:extLst>
                <a:ext uri="{96DAC541-7B7A-43D3-8B79-37D633B846F1}">
                  <asvg:svgBlip xmlns:asvg="http://schemas.microsoft.com/office/drawing/2016/SVG/main" r:embed="rId81"/>
                </a:ext>
              </a:extLst>
            </a:blip>
            <a:stretch>
              <a:fillRect l="0" t="0" r="0" b="0"/>
            </a:stretch>
          </a:blipFill>
        </p:spPr>
      </p:sp>
      <p:sp>
        <p:nvSpPr>
          <p:cNvPr name="Freeform 42" id="42"/>
          <p:cNvSpPr/>
          <p:nvPr/>
        </p:nvSpPr>
        <p:spPr>
          <a:xfrm flipH="false" flipV="false" rot="0">
            <a:off x="3459178" y="8661081"/>
            <a:ext cx="705591" cy="705591"/>
          </a:xfrm>
          <a:custGeom>
            <a:avLst/>
            <a:gdLst/>
            <a:ahLst/>
            <a:cxnLst/>
            <a:rect r="r" b="b" t="t" l="l"/>
            <a:pathLst>
              <a:path h="705591" w="705591">
                <a:moveTo>
                  <a:pt x="0" y="0"/>
                </a:moveTo>
                <a:lnTo>
                  <a:pt x="705591" y="0"/>
                </a:lnTo>
                <a:lnTo>
                  <a:pt x="705591" y="705591"/>
                </a:lnTo>
                <a:lnTo>
                  <a:pt x="0" y="705591"/>
                </a:lnTo>
                <a:lnTo>
                  <a:pt x="0" y="0"/>
                </a:lnTo>
                <a:close/>
              </a:path>
            </a:pathLst>
          </a:custGeom>
          <a:blipFill>
            <a:blip r:embed="rId82">
              <a:extLst>
                <a:ext uri="{96DAC541-7B7A-43D3-8B79-37D633B846F1}">
                  <asvg:svgBlip xmlns:asvg="http://schemas.microsoft.com/office/drawing/2016/SVG/main" r:embed="rId83"/>
                </a:ext>
              </a:extLst>
            </a:blip>
            <a:stretch>
              <a:fillRect l="0" t="0" r="0" b="0"/>
            </a:stretch>
          </a:blipFill>
        </p:spPr>
      </p:sp>
      <p:sp>
        <p:nvSpPr>
          <p:cNvPr name="Freeform 43" id="43"/>
          <p:cNvSpPr/>
          <p:nvPr/>
        </p:nvSpPr>
        <p:spPr>
          <a:xfrm flipH="false" flipV="false" rot="0">
            <a:off x="4880482" y="8656651"/>
            <a:ext cx="714453" cy="714453"/>
          </a:xfrm>
          <a:custGeom>
            <a:avLst/>
            <a:gdLst/>
            <a:ahLst/>
            <a:cxnLst/>
            <a:rect r="r" b="b" t="t" l="l"/>
            <a:pathLst>
              <a:path h="714453" w="714453">
                <a:moveTo>
                  <a:pt x="0" y="0"/>
                </a:moveTo>
                <a:lnTo>
                  <a:pt x="714452" y="0"/>
                </a:lnTo>
                <a:lnTo>
                  <a:pt x="714452" y="714452"/>
                </a:lnTo>
                <a:lnTo>
                  <a:pt x="0" y="714452"/>
                </a:lnTo>
                <a:lnTo>
                  <a:pt x="0" y="0"/>
                </a:lnTo>
                <a:close/>
              </a:path>
            </a:pathLst>
          </a:custGeom>
          <a:blipFill>
            <a:blip r:embed="rId84">
              <a:extLst>
                <a:ext uri="{96DAC541-7B7A-43D3-8B79-37D633B846F1}">
                  <asvg:svgBlip xmlns:asvg="http://schemas.microsoft.com/office/drawing/2016/SVG/main" r:embed="rId85"/>
                </a:ext>
              </a:extLst>
            </a:blip>
            <a:stretch>
              <a:fillRect l="0" t="0" r="0" b="0"/>
            </a:stretch>
          </a:blipFill>
        </p:spPr>
      </p:sp>
      <p:sp>
        <p:nvSpPr>
          <p:cNvPr name="Freeform 44" id="44"/>
          <p:cNvSpPr/>
          <p:nvPr/>
        </p:nvSpPr>
        <p:spPr>
          <a:xfrm flipH="false" flipV="false" rot="0">
            <a:off x="8853217" y="8598107"/>
            <a:ext cx="831539" cy="831539"/>
          </a:xfrm>
          <a:custGeom>
            <a:avLst/>
            <a:gdLst/>
            <a:ahLst/>
            <a:cxnLst/>
            <a:rect r="r" b="b" t="t" l="l"/>
            <a:pathLst>
              <a:path h="831539" w="831539">
                <a:moveTo>
                  <a:pt x="0" y="0"/>
                </a:moveTo>
                <a:lnTo>
                  <a:pt x="831539" y="0"/>
                </a:lnTo>
                <a:lnTo>
                  <a:pt x="831539" y="831539"/>
                </a:lnTo>
                <a:lnTo>
                  <a:pt x="0" y="831539"/>
                </a:lnTo>
                <a:lnTo>
                  <a:pt x="0" y="0"/>
                </a:lnTo>
                <a:close/>
              </a:path>
            </a:pathLst>
          </a:custGeom>
          <a:blipFill>
            <a:blip r:embed="rId86">
              <a:extLst>
                <a:ext uri="{96DAC541-7B7A-43D3-8B79-37D633B846F1}">
                  <asvg:svgBlip xmlns:asvg="http://schemas.microsoft.com/office/drawing/2016/SVG/main" r:embed="rId87"/>
                </a:ext>
              </a:extLst>
            </a:blip>
            <a:stretch>
              <a:fillRect l="0" t="0" r="0" b="0"/>
            </a:stretch>
          </a:blipFill>
        </p:spPr>
      </p:sp>
      <p:sp>
        <p:nvSpPr>
          <p:cNvPr name="Freeform 45" id="45"/>
          <p:cNvSpPr/>
          <p:nvPr/>
        </p:nvSpPr>
        <p:spPr>
          <a:xfrm flipH="false" flipV="false" rot="0">
            <a:off x="7619694" y="8656651"/>
            <a:ext cx="714453" cy="714453"/>
          </a:xfrm>
          <a:custGeom>
            <a:avLst/>
            <a:gdLst/>
            <a:ahLst/>
            <a:cxnLst/>
            <a:rect r="r" b="b" t="t" l="l"/>
            <a:pathLst>
              <a:path h="714453" w="714453">
                <a:moveTo>
                  <a:pt x="0" y="0"/>
                </a:moveTo>
                <a:lnTo>
                  <a:pt x="714453" y="0"/>
                </a:lnTo>
                <a:lnTo>
                  <a:pt x="714453" y="714452"/>
                </a:lnTo>
                <a:lnTo>
                  <a:pt x="0" y="714452"/>
                </a:lnTo>
                <a:lnTo>
                  <a:pt x="0" y="0"/>
                </a:lnTo>
                <a:close/>
              </a:path>
            </a:pathLst>
          </a:custGeom>
          <a:blipFill>
            <a:blip r:embed="rId88">
              <a:extLst>
                <a:ext uri="{96DAC541-7B7A-43D3-8B79-37D633B846F1}">
                  <asvg:svgBlip xmlns:asvg="http://schemas.microsoft.com/office/drawing/2016/SVG/main" r:embed="rId89"/>
                </a:ext>
              </a:extLst>
            </a:blip>
            <a:stretch>
              <a:fillRect l="0" t="0" r="0" b="0"/>
            </a:stretch>
          </a:blipFill>
        </p:spPr>
      </p:sp>
      <p:sp>
        <p:nvSpPr>
          <p:cNvPr name="Freeform 46" id="46"/>
          <p:cNvSpPr/>
          <p:nvPr/>
        </p:nvSpPr>
        <p:spPr>
          <a:xfrm flipH="false" flipV="false" rot="0">
            <a:off x="6277046" y="8708440"/>
            <a:ext cx="610873" cy="610873"/>
          </a:xfrm>
          <a:custGeom>
            <a:avLst/>
            <a:gdLst/>
            <a:ahLst/>
            <a:cxnLst/>
            <a:rect r="r" b="b" t="t" l="l"/>
            <a:pathLst>
              <a:path h="610873" w="610873">
                <a:moveTo>
                  <a:pt x="0" y="0"/>
                </a:moveTo>
                <a:lnTo>
                  <a:pt x="610873" y="0"/>
                </a:lnTo>
                <a:lnTo>
                  <a:pt x="610873" y="610873"/>
                </a:lnTo>
                <a:lnTo>
                  <a:pt x="0" y="610873"/>
                </a:lnTo>
                <a:lnTo>
                  <a:pt x="0" y="0"/>
                </a:lnTo>
                <a:close/>
              </a:path>
            </a:pathLst>
          </a:custGeom>
          <a:blipFill>
            <a:blip r:embed="rId90">
              <a:extLst>
                <a:ext uri="{96DAC541-7B7A-43D3-8B79-37D633B846F1}">
                  <asvg:svgBlip xmlns:asvg="http://schemas.microsoft.com/office/drawing/2016/SVG/main" r:embed="rId91"/>
                </a:ext>
              </a:extLst>
            </a:blip>
            <a:stretch>
              <a:fillRect l="0" t="0" r="0" b="0"/>
            </a:stretch>
          </a:blipFill>
        </p:spPr>
      </p:sp>
      <p:sp>
        <p:nvSpPr>
          <p:cNvPr name="Freeform 47" id="47"/>
          <p:cNvSpPr/>
          <p:nvPr/>
        </p:nvSpPr>
        <p:spPr>
          <a:xfrm flipH="false" flipV="false" rot="0">
            <a:off x="10219364" y="8598107"/>
            <a:ext cx="831539" cy="831539"/>
          </a:xfrm>
          <a:custGeom>
            <a:avLst/>
            <a:gdLst/>
            <a:ahLst/>
            <a:cxnLst/>
            <a:rect r="r" b="b" t="t" l="l"/>
            <a:pathLst>
              <a:path h="831539" w="831539">
                <a:moveTo>
                  <a:pt x="0" y="0"/>
                </a:moveTo>
                <a:lnTo>
                  <a:pt x="831540" y="0"/>
                </a:lnTo>
                <a:lnTo>
                  <a:pt x="831540" y="831539"/>
                </a:lnTo>
                <a:lnTo>
                  <a:pt x="0" y="831539"/>
                </a:lnTo>
                <a:lnTo>
                  <a:pt x="0" y="0"/>
                </a:lnTo>
                <a:close/>
              </a:path>
            </a:pathLst>
          </a:custGeom>
          <a:blipFill>
            <a:blip r:embed="rId92">
              <a:extLst>
                <a:ext uri="{96DAC541-7B7A-43D3-8B79-37D633B846F1}">
                  <asvg:svgBlip xmlns:asvg="http://schemas.microsoft.com/office/drawing/2016/SVG/main" r:embed="rId93"/>
                </a:ext>
              </a:extLst>
            </a:blip>
            <a:stretch>
              <a:fillRect l="0" t="0" r="0" b="0"/>
            </a:stretch>
          </a:blipFill>
        </p:spPr>
      </p:sp>
      <p:sp>
        <p:nvSpPr>
          <p:cNvPr name="Freeform 48" id="48"/>
          <p:cNvSpPr/>
          <p:nvPr/>
        </p:nvSpPr>
        <p:spPr>
          <a:xfrm flipH="false" flipV="false" rot="0">
            <a:off x="11538252" y="8631661"/>
            <a:ext cx="764432" cy="764432"/>
          </a:xfrm>
          <a:custGeom>
            <a:avLst/>
            <a:gdLst/>
            <a:ahLst/>
            <a:cxnLst/>
            <a:rect r="r" b="b" t="t" l="l"/>
            <a:pathLst>
              <a:path h="764432" w="764432">
                <a:moveTo>
                  <a:pt x="0" y="0"/>
                </a:moveTo>
                <a:lnTo>
                  <a:pt x="764432" y="0"/>
                </a:lnTo>
                <a:lnTo>
                  <a:pt x="764432" y="764432"/>
                </a:lnTo>
                <a:lnTo>
                  <a:pt x="0" y="764432"/>
                </a:lnTo>
                <a:lnTo>
                  <a:pt x="0" y="0"/>
                </a:lnTo>
                <a:close/>
              </a:path>
            </a:pathLst>
          </a:custGeom>
          <a:blipFill>
            <a:blip r:embed="rId94">
              <a:extLst>
                <a:ext uri="{96DAC541-7B7A-43D3-8B79-37D633B846F1}">
                  <asvg:svgBlip xmlns:asvg="http://schemas.microsoft.com/office/drawing/2016/SVG/main" r:embed="rId95"/>
                </a:ext>
              </a:extLst>
            </a:blip>
            <a:stretch>
              <a:fillRect l="0" t="0" r="0" b="0"/>
            </a:stretch>
          </a:blipFill>
        </p:spPr>
      </p:sp>
      <p:sp>
        <p:nvSpPr>
          <p:cNvPr name="Freeform 49" id="49"/>
          <p:cNvSpPr/>
          <p:nvPr/>
        </p:nvSpPr>
        <p:spPr>
          <a:xfrm flipH="false" flipV="false" rot="0">
            <a:off x="12795655" y="8621519"/>
            <a:ext cx="784715" cy="784715"/>
          </a:xfrm>
          <a:custGeom>
            <a:avLst/>
            <a:gdLst/>
            <a:ahLst/>
            <a:cxnLst/>
            <a:rect r="r" b="b" t="t" l="l"/>
            <a:pathLst>
              <a:path h="784715" w="784715">
                <a:moveTo>
                  <a:pt x="0" y="0"/>
                </a:moveTo>
                <a:lnTo>
                  <a:pt x="784715" y="0"/>
                </a:lnTo>
                <a:lnTo>
                  <a:pt x="784715" y="784715"/>
                </a:lnTo>
                <a:lnTo>
                  <a:pt x="0" y="784715"/>
                </a:lnTo>
                <a:lnTo>
                  <a:pt x="0" y="0"/>
                </a:lnTo>
                <a:close/>
              </a:path>
            </a:pathLst>
          </a:custGeom>
          <a:blipFill>
            <a:blip r:embed="rId96">
              <a:extLst>
                <a:ext uri="{96DAC541-7B7A-43D3-8B79-37D633B846F1}">
                  <asvg:svgBlip xmlns:asvg="http://schemas.microsoft.com/office/drawing/2016/SVG/main" r:embed="rId97"/>
                </a:ext>
              </a:extLst>
            </a:blip>
            <a:stretch>
              <a:fillRect l="0" t="0" r="0" b="0"/>
            </a:stretch>
          </a:blipFill>
        </p:spPr>
      </p:sp>
      <p:sp>
        <p:nvSpPr>
          <p:cNvPr name="Freeform 50" id="50"/>
          <p:cNvSpPr/>
          <p:nvPr/>
        </p:nvSpPr>
        <p:spPr>
          <a:xfrm flipH="false" flipV="false" rot="0">
            <a:off x="14106140" y="8630312"/>
            <a:ext cx="767129" cy="767129"/>
          </a:xfrm>
          <a:custGeom>
            <a:avLst/>
            <a:gdLst/>
            <a:ahLst/>
            <a:cxnLst/>
            <a:rect r="r" b="b" t="t" l="l"/>
            <a:pathLst>
              <a:path h="767129" w="767129">
                <a:moveTo>
                  <a:pt x="0" y="0"/>
                </a:moveTo>
                <a:lnTo>
                  <a:pt x="767129" y="0"/>
                </a:lnTo>
                <a:lnTo>
                  <a:pt x="767129" y="767128"/>
                </a:lnTo>
                <a:lnTo>
                  <a:pt x="0" y="767128"/>
                </a:lnTo>
                <a:lnTo>
                  <a:pt x="0" y="0"/>
                </a:lnTo>
                <a:close/>
              </a:path>
            </a:pathLst>
          </a:custGeom>
          <a:blipFill>
            <a:blip r:embed="rId98">
              <a:extLst>
                <a:ext uri="{96DAC541-7B7A-43D3-8B79-37D633B846F1}">
                  <asvg:svgBlip xmlns:asvg="http://schemas.microsoft.com/office/drawing/2016/SVG/main" r:embed="rId99"/>
                </a:ext>
              </a:extLst>
            </a:blip>
            <a:stretch>
              <a:fillRect l="0" t="0" r="0" b="0"/>
            </a:stretch>
          </a:blipFill>
        </p:spPr>
      </p:sp>
      <p:sp>
        <p:nvSpPr>
          <p:cNvPr name="Freeform 51" id="51"/>
          <p:cNvSpPr/>
          <p:nvPr/>
        </p:nvSpPr>
        <p:spPr>
          <a:xfrm flipH="false" flipV="false" rot="0">
            <a:off x="15388508" y="8621519"/>
            <a:ext cx="784715" cy="784715"/>
          </a:xfrm>
          <a:custGeom>
            <a:avLst/>
            <a:gdLst/>
            <a:ahLst/>
            <a:cxnLst/>
            <a:rect r="r" b="b" t="t" l="l"/>
            <a:pathLst>
              <a:path h="784715" w="784715">
                <a:moveTo>
                  <a:pt x="0" y="0"/>
                </a:moveTo>
                <a:lnTo>
                  <a:pt x="784715" y="0"/>
                </a:lnTo>
                <a:lnTo>
                  <a:pt x="784715" y="784715"/>
                </a:lnTo>
                <a:lnTo>
                  <a:pt x="0" y="784715"/>
                </a:lnTo>
                <a:lnTo>
                  <a:pt x="0" y="0"/>
                </a:lnTo>
                <a:close/>
              </a:path>
            </a:pathLst>
          </a:custGeom>
          <a:blipFill>
            <a:blip r:embed="rId100">
              <a:extLst>
                <a:ext uri="{96DAC541-7B7A-43D3-8B79-37D633B846F1}">
                  <asvg:svgBlip xmlns:asvg="http://schemas.microsoft.com/office/drawing/2016/SVG/main" r:embed="rId101"/>
                </a:ext>
              </a:extLst>
            </a:blip>
            <a:stretch>
              <a:fillRect l="0" t="0" r="0" b="0"/>
            </a:stretch>
          </a:blipFill>
        </p:spPr>
      </p:sp>
      <p:sp>
        <p:nvSpPr>
          <p:cNvPr name="Freeform 52" id="52"/>
          <p:cNvSpPr/>
          <p:nvPr/>
        </p:nvSpPr>
        <p:spPr>
          <a:xfrm flipH="false" flipV="false" rot="0">
            <a:off x="7575189" y="2148526"/>
            <a:ext cx="764431" cy="764431"/>
          </a:xfrm>
          <a:custGeom>
            <a:avLst/>
            <a:gdLst/>
            <a:ahLst/>
            <a:cxnLst/>
            <a:rect r="r" b="b" t="t" l="l"/>
            <a:pathLst>
              <a:path h="764431" w="764431">
                <a:moveTo>
                  <a:pt x="0" y="0"/>
                </a:moveTo>
                <a:lnTo>
                  <a:pt x="764431" y="0"/>
                </a:lnTo>
                <a:lnTo>
                  <a:pt x="764431" y="764430"/>
                </a:lnTo>
                <a:lnTo>
                  <a:pt x="0" y="764430"/>
                </a:lnTo>
                <a:lnTo>
                  <a:pt x="0" y="0"/>
                </a:lnTo>
                <a:close/>
              </a:path>
            </a:pathLst>
          </a:custGeom>
          <a:blipFill>
            <a:blip r:embed="rId102">
              <a:extLst>
                <a:ext uri="{96DAC541-7B7A-43D3-8B79-37D633B846F1}">
                  <asvg:svgBlip xmlns:asvg="http://schemas.microsoft.com/office/drawing/2016/SVG/main" r:embed="rId103"/>
                </a:ext>
              </a:extLst>
            </a:blip>
            <a:stretch>
              <a:fillRect l="0" t="0" r="0" b="0"/>
            </a:stretch>
          </a:blipFill>
        </p:spPr>
      </p:sp>
      <p:sp>
        <p:nvSpPr>
          <p:cNvPr name="Freeform 53" id="53"/>
          <p:cNvSpPr/>
          <p:nvPr/>
        </p:nvSpPr>
        <p:spPr>
          <a:xfrm flipH="false" flipV="false" rot="0">
            <a:off x="15392375" y="5369168"/>
            <a:ext cx="764431" cy="764431"/>
          </a:xfrm>
          <a:custGeom>
            <a:avLst/>
            <a:gdLst/>
            <a:ahLst/>
            <a:cxnLst/>
            <a:rect r="r" b="b" t="t" l="l"/>
            <a:pathLst>
              <a:path h="764431" w="764431">
                <a:moveTo>
                  <a:pt x="0" y="0"/>
                </a:moveTo>
                <a:lnTo>
                  <a:pt x="764431" y="0"/>
                </a:lnTo>
                <a:lnTo>
                  <a:pt x="764431" y="764430"/>
                </a:lnTo>
                <a:lnTo>
                  <a:pt x="0" y="764430"/>
                </a:lnTo>
                <a:lnTo>
                  <a:pt x="0" y="0"/>
                </a:lnTo>
                <a:close/>
              </a:path>
            </a:pathLst>
          </a:custGeom>
          <a:blipFill>
            <a:blip r:embed="rId104">
              <a:extLst>
                <a:ext uri="{96DAC541-7B7A-43D3-8B79-37D633B846F1}">
                  <asvg:svgBlip xmlns:asvg="http://schemas.microsoft.com/office/drawing/2016/SVG/main" r:embed="rId105"/>
                </a:ext>
              </a:extLst>
            </a:blip>
            <a:stretch>
              <a:fillRect l="0" t="0" r="0" b="0"/>
            </a:stretch>
          </a:blipFill>
        </p:spPr>
      </p:sp>
      <p:sp>
        <p:nvSpPr>
          <p:cNvPr name="Freeform 54" id="54"/>
          <p:cNvSpPr/>
          <p:nvPr/>
        </p:nvSpPr>
        <p:spPr>
          <a:xfrm flipH="false" flipV="false" rot="0">
            <a:off x="11538669" y="7053291"/>
            <a:ext cx="784715" cy="784715"/>
          </a:xfrm>
          <a:custGeom>
            <a:avLst/>
            <a:gdLst/>
            <a:ahLst/>
            <a:cxnLst/>
            <a:rect r="r" b="b" t="t" l="l"/>
            <a:pathLst>
              <a:path h="784715" w="784715">
                <a:moveTo>
                  <a:pt x="0" y="0"/>
                </a:moveTo>
                <a:lnTo>
                  <a:pt x="784715" y="0"/>
                </a:lnTo>
                <a:lnTo>
                  <a:pt x="784715" y="784715"/>
                </a:lnTo>
                <a:lnTo>
                  <a:pt x="0" y="784715"/>
                </a:lnTo>
                <a:lnTo>
                  <a:pt x="0" y="0"/>
                </a:lnTo>
                <a:close/>
              </a:path>
            </a:pathLst>
          </a:custGeom>
          <a:blipFill>
            <a:blip r:embed="rId106">
              <a:extLst>
                <a:ext uri="{96DAC541-7B7A-43D3-8B79-37D633B846F1}">
                  <asvg:svgBlip xmlns:asvg="http://schemas.microsoft.com/office/drawing/2016/SVG/main" r:embed="rId107"/>
                </a:ext>
              </a:extLst>
            </a:blip>
            <a:stretch>
              <a:fillRect l="0" t="0" r="0" b="0"/>
            </a:stretch>
          </a:blipFill>
        </p:spPr>
      </p:sp>
      <p:sp>
        <p:nvSpPr>
          <p:cNvPr name="Freeform 55" id="55"/>
          <p:cNvSpPr/>
          <p:nvPr/>
        </p:nvSpPr>
        <p:spPr>
          <a:xfrm flipH="false" flipV="false" rot="0">
            <a:off x="12791237" y="5346187"/>
            <a:ext cx="810391" cy="810391"/>
          </a:xfrm>
          <a:custGeom>
            <a:avLst/>
            <a:gdLst/>
            <a:ahLst/>
            <a:cxnLst/>
            <a:rect r="r" b="b" t="t" l="l"/>
            <a:pathLst>
              <a:path h="810391" w="810391">
                <a:moveTo>
                  <a:pt x="0" y="0"/>
                </a:moveTo>
                <a:lnTo>
                  <a:pt x="810391" y="0"/>
                </a:lnTo>
                <a:lnTo>
                  <a:pt x="810391" y="810391"/>
                </a:lnTo>
                <a:lnTo>
                  <a:pt x="0" y="810391"/>
                </a:lnTo>
                <a:lnTo>
                  <a:pt x="0" y="0"/>
                </a:lnTo>
                <a:close/>
              </a:path>
            </a:pathLst>
          </a:custGeom>
          <a:blipFill>
            <a:blip r:embed="rId108">
              <a:extLst>
                <a:ext uri="{96DAC541-7B7A-43D3-8B79-37D633B846F1}">
                  <asvg:svgBlip xmlns:asvg="http://schemas.microsoft.com/office/drawing/2016/SVG/main" r:embed="rId109"/>
                </a:ext>
              </a:extLst>
            </a:blip>
            <a:stretch>
              <a:fillRect l="0" t="0" r="0" b="0"/>
            </a:stretch>
          </a:blipFill>
        </p:spPr>
      </p:sp>
      <p:sp>
        <p:nvSpPr>
          <p:cNvPr name="Freeform 56" id="56"/>
          <p:cNvSpPr/>
          <p:nvPr/>
        </p:nvSpPr>
        <p:spPr>
          <a:xfrm flipH="false" flipV="false" rot="0">
            <a:off x="10229818" y="7053291"/>
            <a:ext cx="784715" cy="784715"/>
          </a:xfrm>
          <a:custGeom>
            <a:avLst/>
            <a:gdLst/>
            <a:ahLst/>
            <a:cxnLst/>
            <a:rect r="r" b="b" t="t" l="l"/>
            <a:pathLst>
              <a:path h="784715" w="784715">
                <a:moveTo>
                  <a:pt x="0" y="0"/>
                </a:moveTo>
                <a:lnTo>
                  <a:pt x="784715" y="0"/>
                </a:lnTo>
                <a:lnTo>
                  <a:pt x="784715" y="784715"/>
                </a:lnTo>
                <a:lnTo>
                  <a:pt x="0" y="784715"/>
                </a:lnTo>
                <a:lnTo>
                  <a:pt x="0" y="0"/>
                </a:lnTo>
                <a:close/>
              </a:path>
            </a:pathLst>
          </a:custGeom>
          <a:blipFill>
            <a:blip r:embed="rId110">
              <a:extLst>
                <a:ext uri="{96DAC541-7B7A-43D3-8B79-37D633B846F1}">
                  <asvg:svgBlip xmlns:asvg="http://schemas.microsoft.com/office/drawing/2016/SVG/main" r:embed="rId111"/>
                </a:ext>
              </a:extLst>
            </a:blip>
            <a:stretch>
              <a:fillRect l="0" t="0" r="0" b="0"/>
            </a:stretch>
          </a:blipFill>
        </p:spPr>
      </p:sp>
      <p:sp>
        <p:nvSpPr>
          <p:cNvPr name="TextBox 57" id="57"/>
          <p:cNvSpPr txBox="true"/>
          <p:nvPr/>
        </p:nvSpPr>
        <p:spPr>
          <a:xfrm rot="0">
            <a:off x="2645170" y="346490"/>
            <a:ext cx="12592504" cy="1173921"/>
          </a:xfrm>
          <a:prstGeom prst="rect">
            <a:avLst/>
          </a:prstGeom>
        </p:spPr>
        <p:txBody>
          <a:bodyPr anchor="t" rtlCol="false" tIns="0" lIns="0" bIns="0" rIns="0">
            <a:spAutoFit/>
          </a:bodyPr>
          <a:lstStyle/>
          <a:p>
            <a:pPr algn="ctr">
              <a:lnSpc>
                <a:spcPts val="8333"/>
              </a:lnSpc>
            </a:pPr>
            <a:r>
              <a:rPr lang="en-US" b="true" sz="6459" spc="335">
                <a:solidFill>
                  <a:srgbClr val="373939"/>
                </a:solidFill>
                <a:latin typeface="Avenir Bold"/>
                <a:ea typeface="Avenir Bold"/>
                <a:cs typeface="Avenir Bold"/>
                <a:sym typeface="Avenir Bold"/>
              </a:rPr>
              <a:t>Frequently Used Icons</a:t>
            </a:r>
          </a:p>
        </p:txBody>
      </p:sp>
    </p:spTree>
  </p:cSld>
  <p:clrMapOvr>
    <a:masterClrMapping/>
  </p:clrMapOvr>
</p:sld>
</file>

<file path=ppt/slides/slide24.xml><?xml version="1.0" encoding="utf-8"?>
<p:sld xmlns:p="http://schemas.openxmlformats.org/presentationml/2006/main" xmlns:a="http://schemas.openxmlformats.org/drawingml/2006/main">
  <p:cSld>
    <p:bg>
      <p:bgPr>
        <a:solidFill>
          <a:srgbClr val="090909"/>
        </a:solidFill>
      </p:bgPr>
    </p:bg>
    <p:spTree>
      <p:nvGrpSpPr>
        <p:cNvPr id="1" name=""/>
        <p:cNvGrpSpPr/>
        <p:nvPr/>
      </p:nvGrpSpPr>
      <p:grpSpPr>
        <a:xfrm>
          <a:off x="0" y="0"/>
          <a:ext cx="0" cy="0"/>
          <a:chOff x="0" y="0"/>
          <a:chExt cx="0" cy="0"/>
        </a:xfrm>
      </p:grpSpPr>
      <p:grpSp>
        <p:nvGrpSpPr>
          <p:cNvPr name="Group 2" id="2"/>
          <p:cNvGrpSpPr/>
          <p:nvPr/>
        </p:nvGrpSpPr>
        <p:grpSpPr>
          <a:xfrm rot="0">
            <a:off x="8951508" y="-9525"/>
            <a:ext cx="4670807" cy="2581896"/>
            <a:chOff x="0" y="0"/>
            <a:chExt cx="1470405" cy="812800"/>
          </a:xfrm>
        </p:grpSpPr>
        <p:sp>
          <p:nvSpPr>
            <p:cNvPr name="Freeform 3" id="3"/>
            <p:cNvSpPr/>
            <p:nvPr/>
          </p:nvSpPr>
          <p:spPr>
            <a:xfrm flipH="false" flipV="false" rot="0">
              <a:off x="0" y="0"/>
              <a:ext cx="1470405" cy="812800"/>
            </a:xfrm>
            <a:custGeom>
              <a:avLst/>
              <a:gdLst/>
              <a:ahLst/>
              <a:cxnLst/>
              <a:rect r="r" b="b" t="t" l="l"/>
              <a:pathLst>
                <a:path h="812800" w="1470405">
                  <a:moveTo>
                    <a:pt x="0" y="0"/>
                  </a:moveTo>
                  <a:lnTo>
                    <a:pt x="1470405" y="0"/>
                  </a:lnTo>
                  <a:lnTo>
                    <a:pt x="1470405" y="812800"/>
                  </a:lnTo>
                  <a:lnTo>
                    <a:pt x="0" y="812800"/>
                  </a:lnTo>
                  <a:close/>
                </a:path>
              </a:pathLst>
            </a:custGeom>
            <a:solidFill>
              <a:srgbClr val="FFFFFF"/>
            </a:solidFill>
          </p:spPr>
        </p:sp>
        <p:sp>
          <p:nvSpPr>
            <p:cNvPr name="TextBox 4" id="4"/>
            <p:cNvSpPr txBox="true"/>
            <p:nvPr/>
          </p:nvSpPr>
          <p:spPr>
            <a:xfrm>
              <a:off x="0" y="-66675"/>
              <a:ext cx="1470405" cy="879475"/>
            </a:xfrm>
            <a:prstGeom prst="rect">
              <a:avLst/>
            </a:prstGeom>
          </p:spPr>
          <p:txBody>
            <a:bodyPr anchor="ctr" rtlCol="false" tIns="50800" lIns="50800" bIns="50800" rIns="50800"/>
            <a:lstStyle/>
            <a:p>
              <a:pPr algn="ctr">
                <a:lnSpc>
                  <a:spcPts val="3091"/>
                </a:lnSpc>
              </a:pPr>
              <a:r>
                <a:rPr lang="en-US" sz="2396" spc="385">
                  <a:solidFill>
                    <a:srgbClr val="373939"/>
                  </a:solidFill>
                  <a:latin typeface="Avenir"/>
                  <a:ea typeface="Avenir"/>
                  <a:cs typeface="Avenir"/>
                  <a:sym typeface="Avenir"/>
                </a:rPr>
                <a:t>#FFFFFF</a:t>
              </a:r>
            </a:p>
          </p:txBody>
        </p:sp>
      </p:grpSp>
      <p:grpSp>
        <p:nvGrpSpPr>
          <p:cNvPr name="Group 5" id="5"/>
          <p:cNvGrpSpPr/>
          <p:nvPr/>
        </p:nvGrpSpPr>
        <p:grpSpPr>
          <a:xfrm rot="0">
            <a:off x="8951508" y="2562828"/>
            <a:ext cx="4670807" cy="2581896"/>
            <a:chOff x="0" y="0"/>
            <a:chExt cx="1470405" cy="812800"/>
          </a:xfrm>
        </p:grpSpPr>
        <p:sp>
          <p:nvSpPr>
            <p:cNvPr name="Freeform 6" id="6"/>
            <p:cNvSpPr/>
            <p:nvPr/>
          </p:nvSpPr>
          <p:spPr>
            <a:xfrm flipH="false" flipV="false" rot="0">
              <a:off x="0" y="0"/>
              <a:ext cx="1470405" cy="812800"/>
            </a:xfrm>
            <a:custGeom>
              <a:avLst/>
              <a:gdLst/>
              <a:ahLst/>
              <a:cxnLst/>
              <a:rect r="r" b="b" t="t" l="l"/>
              <a:pathLst>
                <a:path h="812800" w="1470405">
                  <a:moveTo>
                    <a:pt x="0" y="0"/>
                  </a:moveTo>
                  <a:lnTo>
                    <a:pt x="1470405" y="0"/>
                  </a:lnTo>
                  <a:lnTo>
                    <a:pt x="1470405" y="812800"/>
                  </a:lnTo>
                  <a:lnTo>
                    <a:pt x="0" y="812800"/>
                  </a:lnTo>
                  <a:close/>
                </a:path>
              </a:pathLst>
            </a:custGeom>
            <a:solidFill>
              <a:srgbClr val="FFE800"/>
            </a:solidFill>
          </p:spPr>
        </p:sp>
        <p:sp>
          <p:nvSpPr>
            <p:cNvPr name="TextBox 7" id="7"/>
            <p:cNvSpPr txBox="true"/>
            <p:nvPr/>
          </p:nvSpPr>
          <p:spPr>
            <a:xfrm>
              <a:off x="0" y="-66675"/>
              <a:ext cx="1470405" cy="879475"/>
            </a:xfrm>
            <a:prstGeom prst="rect">
              <a:avLst/>
            </a:prstGeom>
          </p:spPr>
          <p:txBody>
            <a:bodyPr anchor="ctr" rtlCol="false" tIns="50800" lIns="50800" bIns="50800" rIns="50800"/>
            <a:lstStyle/>
            <a:p>
              <a:pPr algn="ctr">
                <a:lnSpc>
                  <a:spcPts val="3091"/>
                </a:lnSpc>
              </a:pPr>
              <a:r>
                <a:rPr lang="en-US" sz="2396" spc="385">
                  <a:solidFill>
                    <a:srgbClr val="373939"/>
                  </a:solidFill>
                  <a:latin typeface="Avenir"/>
                  <a:ea typeface="Avenir"/>
                  <a:cs typeface="Avenir"/>
                  <a:sym typeface="Avenir"/>
                </a:rPr>
                <a:t>#FFE800</a:t>
              </a:r>
            </a:p>
          </p:txBody>
        </p:sp>
      </p:grpSp>
      <p:grpSp>
        <p:nvGrpSpPr>
          <p:cNvPr name="Group 8" id="8"/>
          <p:cNvGrpSpPr/>
          <p:nvPr/>
        </p:nvGrpSpPr>
        <p:grpSpPr>
          <a:xfrm rot="0">
            <a:off x="8951508" y="5144724"/>
            <a:ext cx="4670807" cy="2581896"/>
            <a:chOff x="0" y="0"/>
            <a:chExt cx="1470405" cy="812800"/>
          </a:xfrm>
        </p:grpSpPr>
        <p:sp>
          <p:nvSpPr>
            <p:cNvPr name="Freeform 9" id="9"/>
            <p:cNvSpPr/>
            <p:nvPr/>
          </p:nvSpPr>
          <p:spPr>
            <a:xfrm flipH="false" flipV="false" rot="0">
              <a:off x="0" y="0"/>
              <a:ext cx="1470405" cy="812800"/>
            </a:xfrm>
            <a:custGeom>
              <a:avLst/>
              <a:gdLst/>
              <a:ahLst/>
              <a:cxnLst/>
              <a:rect r="r" b="b" t="t" l="l"/>
              <a:pathLst>
                <a:path h="812800" w="1470405">
                  <a:moveTo>
                    <a:pt x="0" y="0"/>
                  </a:moveTo>
                  <a:lnTo>
                    <a:pt x="1470405" y="0"/>
                  </a:lnTo>
                  <a:lnTo>
                    <a:pt x="1470405" y="812800"/>
                  </a:lnTo>
                  <a:lnTo>
                    <a:pt x="0" y="812800"/>
                  </a:lnTo>
                  <a:close/>
                </a:path>
              </a:pathLst>
            </a:custGeom>
            <a:solidFill>
              <a:srgbClr val="009ECC"/>
            </a:solidFill>
          </p:spPr>
        </p:sp>
        <p:sp>
          <p:nvSpPr>
            <p:cNvPr name="TextBox 10" id="10"/>
            <p:cNvSpPr txBox="true"/>
            <p:nvPr/>
          </p:nvSpPr>
          <p:spPr>
            <a:xfrm>
              <a:off x="0" y="-66675"/>
              <a:ext cx="1470405" cy="879475"/>
            </a:xfrm>
            <a:prstGeom prst="rect">
              <a:avLst/>
            </a:prstGeom>
          </p:spPr>
          <p:txBody>
            <a:bodyPr anchor="ctr" rtlCol="false" tIns="50800" lIns="50800" bIns="50800" rIns="50800"/>
            <a:lstStyle/>
            <a:p>
              <a:pPr algn="ctr">
                <a:lnSpc>
                  <a:spcPts val="3091"/>
                </a:lnSpc>
              </a:pPr>
              <a:r>
                <a:rPr lang="en-US" sz="2396" spc="385">
                  <a:solidFill>
                    <a:srgbClr val="FFFFFF"/>
                  </a:solidFill>
                  <a:latin typeface="Avenir"/>
                  <a:ea typeface="Avenir"/>
                  <a:cs typeface="Avenir"/>
                  <a:sym typeface="Avenir"/>
                </a:rPr>
                <a:t>#009ECC</a:t>
              </a:r>
            </a:p>
          </p:txBody>
        </p:sp>
      </p:grpSp>
      <p:grpSp>
        <p:nvGrpSpPr>
          <p:cNvPr name="Group 11" id="11"/>
          <p:cNvGrpSpPr/>
          <p:nvPr/>
        </p:nvGrpSpPr>
        <p:grpSpPr>
          <a:xfrm rot="0">
            <a:off x="13622315" y="2562828"/>
            <a:ext cx="4665685" cy="2581896"/>
            <a:chOff x="0" y="0"/>
            <a:chExt cx="1468792" cy="812800"/>
          </a:xfrm>
        </p:grpSpPr>
        <p:sp>
          <p:nvSpPr>
            <p:cNvPr name="Freeform 12" id="12"/>
            <p:cNvSpPr/>
            <p:nvPr/>
          </p:nvSpPr>
          <p:spPr>
            <a:xfrm flipH="false" flipV="false" rot="0">
              <a:off x="0" y="0"/>
              <a:ext cx="1468792" cy="812800"/>
            </a:xfrm>
            <a:custGeom>
              <a:avLst/>
              <a:gdLst/>
              <a:ahLst/>
              <a:cxnLst/>
              <a:rect r="r" b="b" t="t" l="l"/>
              <a:pathLst>
                <a:path h="812800" w="1468792">
                  <a:moveTo>
                    <a:pt x="0" y="0"/>
                  </a:moveTo>
                  <a:lnTo>
                    <a:pt x="1468792" y="0"/>
                  </a:lnTo>
                  <a:lnTo>
                    <a:pt x="1468792" y="812800"/>
                  </a:lnTo>
                  <a:lnTo>
                    <a:pt x="0" y="812800"/>
                  </a:lnTo>
                  <a:close/>
                </a:path>
              </a:pathLst>
            </a:custGeom>
            <a:solidFill>
              <a:srgbClr val="FF9F24"/>
            </a:solidFill>
          </p:spPr>
        </p:sp>
        <p:sp>
          <p:nvSpPr>
            <p:cNvPr name="TextBox 13" id="13"/>
            <p:cNvSpPr txBox="true"/>
            <p:nvPr/>
          </p:nvSpPr>
          <p:spPr>
            <a:xfrm>
              <a:off x="0" y="-66675"/>
              <a:ext cx="1468792" cy="879475"/>
            </a:xfrm>
            <a:prstGeom prst="rect">
              <a:avLst/>
            </a:prstGeom>
          </p:spPr>
          <p:txBody>
            <a:bodyPr anchor="ctr" rtlCol="false" tIns="50800" lIns="50800" bIns="50800" rIns="50800"/>
            <a:lstStyle/>
            <a:p>
              <a:pPr algn="ctr">
                <a:lnSpc>
                  <a:spcPts val="3091"/>
                </a:lnSpc>
              </a:pPr>
              <a:r>
                <a:rPr lang="en-US" sz="2396" spc="385">
                  <a:solidFill>
                    <a:srgbClr val="FFFFFF"/>
                  </a:solidFill>
                  <a:latin typeface="Avenir"/>
                  <a:ea typeface="Avenir"/>
                  <a:cs typeface="Avenir"/>
                  <a:sym typeface="Avenir"/>
                </a:rPr>
                <a:t>#FF9F24</a:t>
              </a:r>
            </a:p>
          </p:txBody>
        </p:sp>
      </p:grpSp>
      <p:grpSp>
        <p:nvGrpSpPr>
          <p:cNvPr name="Group 14" id="14"/>
          <p:cNvGrpSpPr/>
          <p:nvPr/>
        </p:nvGrpSpPr>
        <p:grpSpPr>
          <a:xfrm rot="0">
            <a:off x="13622315" y="-9525"/>
            <a:ext cx="4665685" cy="2581896"/>
            <a:chOff x="0" y="0"/>
            <a:chExt cx="1468792" cy="812800"/>
          </a:xfrm>
        </p:grpSpPr>
        <p:sp>
          <p:nvSpPr>
            <p:cNvPr name="Freeform 15" id="15"/>
            <p:cNvSpPr/>
            <p:nvPr/>
          </p:nvSpPr>
          <p:spPr>
            <a:xfrm flipH="false" flipV="false" rot="0">
              <a:off x="0" y="0"/>
              <a:ext cx="1468792" cy="812800"/>
            </a:xfrm>
            <a:custGeom>
              <a:avLst/>
              <a:gdLst/>
              <a:ahLst/>
              <a:cxnLst/>
              <a:rect r="r" b="b" t="t" l="l"/>
              <a:pathLst>
                <a:path h="812800" w="1468792">
                  <a:moveTo>
                    <a:pt x="0" y="0"/>
                  </a:moveTo>
                  <a:lnTo>
                    <a:pt x="1468792" y="0"/>
                  </a:lnTo>
                  <a:lnTo>
                    <a:pt x="1468792" y="812800"/>
                  </a:lnTo>
                  <a:lnTo>
                    <a:pt x="0" y="812800"/>
                  </a:lnTo>
                  <a:close/>
                </a:path>
              </a:pathLst>
            </a:custGeom>
            <a:solidFill>
              <a:srgbClr val="ADAEB0"/>
            </a:solidFill>
          </p:spPr>
        </p:sp>
        <p:sp>
          <p:nvSpPr>
            <p:cNvPr name="TextBox 16" id="16"/>
            <p:cNvSpPr txBox="true"/>
            <p:nvPr/>
          </p:nvSpPr>
          <p:spPr>
            <a:xfrm>
              <a:off x="0" y="-66675"/>
              <a:ext cx="1468792" cy="879475"/>
            </a:xfrm>
            <a:prstGeom prst="rect">
              <a:avLst/>
            </a:prstGeom>
          </p:spPr>
          <p:txBody>
            <a:bodyPr anchor="ctr" rtlCol="false" tIns="50800" lIns="50800" bIns="50800" rIns="50800"/>
            <a:lstStyle/>
            <a:p>
              <a:pPr algn="ctr">
                <a:lnSpc>
                  <a:spcPts val="3091"/>
                </a:lnSpc>
              </a:pPr>
              <a:r>
                <a:rPr lang="en-US" sz="2396" spc="385">
                  <a:solidFill>
                    <a:srgbClr val="373939"/>
                  </a:solidFill>
                  <a:latin typeface="Avenir"/>
                  <a:ea typeface="Avenir"/>
                  <a:cs typeface="Avenir"/>
                  <a:sym typeface="Avenir"/>
                </a:rPr>
                <a:t>#ADAEB0</a:t>
              </a:r>
            </a:p>
          </p:txBody>
        </p:sp>
      </p:grpSp>
      <p:sp>
        <p:nvSpPr>
          <p:cNvPr name="TextBox 17" id="17"/>
          <p:cNvSpPr txBox="true"/>
          <p:nvPr/>
        </p:nvSpPr>
        <p:spPr>
          <a:xfrm rot="0">
            <a:off x="1028700" y="6484198"/>
            <a:ext cx="5753485" cy="2927945"/>
          </a:xfrm>
          <a:prstGeom prst="rect">
            <a:avLst/>
          </a:prstGeom>
        </p:spPr>
        <p:txBody>
          <a:bodyPr anchor="t" rtlCol="false" tIns="0" lIns="0" bIns="0" rIns="0">
            <a:spAutoFit/>
          </a:bodyPr>
          <a:lstStyle/>
          <a:p>
            <a:pPr algn="l">
              <a:lnSpc>
                <a:spcPts val="10372"/>
              </a:lnSpc>
            </a:pPr>
            <a:r>
              <a:rPr lang="en-US" sz="10918" b="true">
                <a:solidFill>
                  <a:srgbClr val="FFFFFF"/>
                </a:solidFill>
                <a:latin typeface="Avenir Bold"/>
                <a:ea typeface="Avenir Bold"/>
                <a:cs typeface="Avenir Bold"/>
                <a:sym typeface="Avenir Bold"/>
              </a:rPr>
              <a:t>Color</a:t>
            </a:r>
          </a:p>
          <a:p>
            <a:pPr algn="l">
              <a:lnSpc>
                <a:spcPts val="10372"/>
              </a:lnSpc>
            </a:pPr>
            <a:r>
              <a:rPr lang="en-US" sz="10918" b="true">
                <a:solidFill>
                  <a:srgbClr val="FFFFFF"/>
                </a:solidFill>
                <a:latin typeface="Avenir Bold"/>
                <a:ea typeface="Avenir Bold"/>
                <a:cs typeface="Avenir Bold"/>
                <a:sym typeface="Avenir Bold"/>
              </a:rPr>
              <a:t>Palette</a:t>
            </a:r>
          </a:p>
        </p:txBody>
      </p:sp>
      <p:sp>
        <p:nvSpPr>
          <p:cNvPr name="TextBox 18" id="18"/>
          <p:cNvSpPr txBox="true"/>
          <p:nvPr/>
        </p:nvSpPr>
        <p:spPr>
          <a:xfrm rot="0">
            <a:off x="1028700" y="971550"/>
            <a:ext cx="7677715" cy="358176"/>
          </a:xfrm>
          <a:prstGeom prst="rect">
            <a:avLst/>
          </a:prstGeom>
        </p:spPr>
        <p:txBody>
          <a:bodyPr anchor="t" rtlCol="false" tIns="0" lIns="0" bIns="0" rIns="0">
            <a:spAutoFit/>
          </a:bodyPr>
          <a:lstStyle/>
          <a:p>
            <a:pPr algn="l">
              <a:lnSpc>
                <a:spcPts val="2575"/>
              </a:lnSpc>
            </a:pPr>
            <a:r>
              <a:rPr lang="en-US" sz="1996" spc="321">
                <a:solidFill>
                  <a:srgbClr val="FFFFFF"/>
                </a:solidFill>
                <a:latin typeface="Avenir"/>
                <a:ea typeface="Avenir"/>
                <a:cs typeface="Avenir"/>
                <a:sym typeface="Avenir"/>
              </a:rPr>
              <a:t>BRAND COLORS</a:t>
            </a:r>
          </a:p>
        </p:txBody>
      </p:sp>
      <p:grpSp>
        <p:nvGrpSpPr>
          <p:cNvPr name="Group 19" id="19"/>
          <p:cNvGrpSpPr/>
          <p:nvPr/>
        </p:nvGrpSpPr>
        <p:grpSpPr>
          <a:xfrm rot="0">
            <a:off x="8951508" y="7705104"/>
            <a:ext cx="4670807" cy="2581896"/>
            <a:chOff x="0" y="0"/>
            <a:chExt cx="1470405" cy="812800"/>
          </a:xfrm>
        </p:grpSpPr>
        <p:sp>
          <p:nvSpPr>
            <p:cNvPr name="Freeform 20" id="20"/>
            <p:cNvSpPr/>
            <p:nvPr/>
          </p:nvSpPr>
          <p:spPr>
            <a:xfrm flipH="false" flipV="false" rot="0">
              <a:off x="0" y="0"/>
              <a:ext cx="1470405" cy="812800"/>
            </a:xfrm>
            <a:custGeom>
              <a:avLst/>
              <a:gdLst/>
              <a:ahLst/>
              <a:cxnLst/>
              <a:rect r="r" b="b" t="t" l="l"/>
              <a:pathLst>
                <a:path h="812800" w="1470405">
                  <a:moveTo>
                    <a:pt x="0" y="0"/>
                  </a:moveTo>
                  <a:lnTo>
                    <a:pt x="1470405" y="0"/>
                  </a:lnTo>
                  <a:lnTo>
                    <a:pt x="1470405" y="812800"/>
                  </a:lnTo>
                  <a:lnTo>
                    <a:pt x="0" y="812800"/>
                  </a:lnTo>
                  <a:close/>
                </a:path>
              </a:pathLst>
            </a:custGeom>
            <a:solidFill>
              <a:srgbClr val="373939"/>
            </a:solidFill>
          </p:spPr>
        </p:sp>
        <p:sp>
          <p:nvSpPr>
            <p:cNvPr name="TextBox 21" id="21"/>
            <p:cNvSpPr txBox="true"/>
            <p:nvPr/>
          </p:nvSpPr>
          <p:spPr>
            <a:xfrm>
              <a:off x="0" y="-66675"/>
              <a:ext cx="1470405" cy="879475"/>
            </a:xfrm>
            <a:prstGeom prst="rect">
              <a:avLst/>
            </a:prstGeom>
          </p:spPr>
          <p:txBody>
            <a:bodyPr anchor="ctr" rtlCol="false" tIns="50800" lIns="50800" bIns="50800" rIns="50800"/>
            <a:lstStyle/>
            <a:p>
              <a:pPr algn="ctr">
                <a:lnSpc>
                  <a:spcPts val="3091"/>
                </a:lnSpc>
              </a:pPr>
              <a:r>
                <a:rPr lang="en-US" sz="2396" spc="385">
                  <a:solidFill>
                    <a:srgbClr val="FFFFFF"/>
                  </a:solidFill>
                  <a:latin typeface="Avenir"/>
                  <a:ea typeface="Avenir"/>
                  <a:cs typeface="Avenir"/>
                  <a:sym typeface="Avenir"/>
                </a:rPr>
                <a:t>#373939</a:t>
              </a:r>
            </a:p>
          </p:txBody>
        </p:sp>
      </p:grpSp>
      <p:grpSp>
        <p:nvGrpSpPr>
          <p:cNvPr name="Group 22" id="22"/>
          <p:cNvGrpSpPr/>
          <p:nvPr/>
        </p:nvGrpSpPr>
        <p:grpSpPr>
          <a:xfrm rot="0">
            <a:off x="13622315" y="7705104"/>
            <a:ext cx="4665685" cy="2581896"/>
            <a:chOff x="0" y="0"/>
            <a:chExt cx="1468792" cy="812800"/>
          </a:xfrm>
        </p:grpSpPr>
        <p:sp>
          <p:nvSpPr>
            <p:cNvPr name="Freeform 23" id="23"/>
            <p:cNvSpPr/>
            <p:nvPr/>
          </p:nvSpPr>
          <p:spPr>
            <a:xfrm flipH="false" flipV="false" rot="0">
              <a:off x="0" y="0"/>
              <a:ext cx="1468792" cy="812800"/>
            </a:xfrm>
            <a:custGeom>
              <a:avLst/>
              <a:gdLst/>
              <a:ahLst/>
              <a:cxnLst/>
              <a:rect r="r" b="b" t="t" l="l"/>
              <a:pathLst>
                <a:path h="812800" w="1468792">
                  <a:moveTo>
                    <a:pt x="0" y="0"/>
                  </a:moveTo>
                  <a:lnTo>
                    <a:pt x="1468792" y="0"/>
                  </a:lnTo>
                  <a:lnTo>
                    <a:pt x="1468792" y="812800"/>
                  </a:lnTo>
                  <a:lnTo>
                    <a:pt x="0" y="812800"/>
                  </a:lnTo>
                  <a:close/>
                </a:path>
              </a:pathLst>
            </a:custGeom>
            <a:solidFill>
              <a:srgbClr val="090909"/>
            </a:solidFill>
            <a:ln cap="sq">
              <a:noFill/>
              <a:prstDash val="solid"/>
              <a:miter/>
            </a:ln>
          </p:spPr>
        </p:sp>
        <p:sp>
          <p:nvSpPr>
            <p:cNvPr name="TextBox 24" id="24"/>
            <p:cNvSpPr txBox="true"/>
            <p:nvPr/>
          </p:nvSpPr>
          <p:spPr>
            <a:xfrm>
              <a:off x="0" y="-66675"/>
              <a:ext cx="1468792" cy="879475"/>
            </a:xfrm>
            <a:prstGeom prst="rect">
              <a:avLst/>
            </a:prstGeom>
          </p:spPr>
          <p:txBody>
            <a:bodyPr anchor="ctr" rtlCol="false" tIns="50800" lIns="50800" bIns="50800" rIns="50800"/>
            <a:lstStyle/>
            <a:p>
              <a:pPr algn="ctr" marL="0" indent="0" lvl="0">
                <a:lnSpc>
                  <a:spcPts val="3091"/>
                </a:lnSpc>
                <a:spcBef>
                  <a:spcPct val="0"/>
                </a:spcBef>
              </a:pPr>
              <a:r>
                <a:rPr lang="en-US" sz="2396" spc="385">
                  <a:solidFill>
                    <a:srgbClr val="FFFFFF"/>
                  </a:solidFill>
                  <a:latin typeface="Avenir"/>
                  <a:ea typeface="Avenir"/>
                  <a:cs typeface="Avenir"/>
                  <a:sym typeface="Avenir"/>
                </a:rPr>
                <a:t>#090909</a:t>
              </a:r>
            </a:p>
          </p:txBody>
        </p:sp>
      </p:grpSp>
      <p:grpSp>
        <p:nvGrpSpPr>
          <p:cNvPr name="Group 25" id="25"/>
          <p:cNvGrpSpPr/>
          <p:nvPr/>
        </p:nvGrpSpPr>
        <p:grpSpPr>
          <a:xfrm rot="0">
            <a:off x="13622315" y="5145625"/>
            <a:ext cx="4665685" cy="2581896"/>
            <a:chOff x="0" y="0"/>
            <a:chExt cx="1468792" cy="812800"/>
          </a:xfrm>
        </p:grpSpPr>
        <p:sp>
          <p:nvSpPr>
            <p:cNvPr name="Freeform 26" id="26"/>
            <p:cNvSpPr/>
            <p:nvPr/>
          </p:nvSpPr>
          <p:spPr>
            <a:xfrm flipH="false" flipV="false" rot="0">
              <a:off x="0" y="0"/>
              <a:ext cx="1468792" cy="812800"/>
            </a:xfrm>
            <a:custGeom>
              <a:avLst/>
              <a:gdLst/>
              <a:ahLst/>
              <a:cxnLst/>
              <a:rect r="r" b="b" t="t" l="l"/>
              <a:pathLst>
                <a:path h="812800" w="1468792">
                  <a:moveTo>
                    <a:pt x="0" y="0"/>
                  </a:moveTo>
                  <a:lnTo>
                    <a:pt x="1468792" y="0"/>
                  </a:lnTo>
                  <a:lnTo>
                    <a:pt x="1468792" y="812800"/>
                  </a:lnTo>
                  <a:lnTo>
                    <a:pt x="0" y="812800"/>
                  </a:lnTo>
                  <a:close/>
                </a:path>
              </a:pathLst>
            </a:custGeom>
            <a:solidFill>
              <a:srgbClr val="02637F"/>
            </a:solidFill>
            <a:ln cap="sq">
              <a:noFill/>
              <a:prstDash val="solid"/>
              <a:miter/>
            </a:ln>
          </p:spPr>
        </p:sp>
        <p:sp>
          <p:nvSpPr>
            <p:cNvPr name="TextBox 27" id="27"/>
            <p:cNvSpPr txBox="true"/>
            <p:nvPr/>
          </p:nvSpPr>
          <p:spPr>
            <a:xfrm>
              <a:off x="0" y="-66675"/>
              <a:ext cx="1468792" cy="879475"/>
            </a:xfrm>
            <a:prstGeom prst="rect">
              <a:avLst/>
            </a:prstGeom>
          </p:spPr>
          <p:txBody>
            <a:bodyPr anchor="ctr" rtlCol="false" tIns="50800" lIns="50800" bIns="50800" rIns="50800"/>
            <a:lstStyle/>
            <a:p>
              <a:pPr algn="ctr" marL="0" indent="0" lvl="0">
                <a:lnSpc>
                  <a:spcPts val="3091"/>
                </a:lnSpc>
                <a:spcBef>
                  <a:spcPct val="0"/>
                </a:spcBef>
              </a:pPr>
              <a:r>
                <a:rPr lang="en-US" sz="2396" spc="385">
                  <a:solidFill>
                    <a:srgbClr val="FFFFFF"/>
                  </a:solidFill>
                  <a:latin typeface="Avenir"/>
                  <a:ea typeface="Avenir"/>
                  <a:cs typeface="Avenir"/>
                  <a:sym typeface="Avenir"/>
                </a:rPr>
                <a:t>#02637F</a:t>
              </a:r>
            </a:p>
          </p:txBody>
        </p:sp>
      </p:grpSp>
    </p:spTree>
  </p:cSld>
  <p:clrMapOvr>
    <a:masterClrMapping/>
  </p:clrMapOvr>
</p:sld>
</file>

<file path=ppt/slides/slide2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297301" y="1149402"/>
            <a:ext cx="4937552" cy="823912"/>
          </a:xfrm>
          <a:prstGeom prst="rect">
            <a:avLst/>
          </a:prstGeom>
        </p:spPr>
        <p:txBody>
          <a:bodyPr anchor="t" rtlCol="false" tIns="0" lIns="0" bIns="0" rIns="0">
            <a:spAutoFit/>
          </a:bodyPr>
          <a:lstStyle/>
          <a:p>
            <a:pPr algn="l">
              <a:lnSpc>
                <a:spcPts val="5272"/>
              </a:lnSpc>
            </a:pPr>
            <a:r>
              <a:rPr lang="en-US" sz="5550" b="true">
                <a:solidFill>
                  <a:srgbClr val="090909"/>
                </a:solidFill>
                <a:latin typeface="Avenir Bold"/>
                <a:ea typeface="Avenir Bold"/>
                <a:cs typeface="Avenir Bold"/>
                <a:sym typeface="Avenir Bold"/>
              </a:rPr>
              <a:t>Color Priority</a:t>
            </a:r>
          </a:p>
        </p:txBody>
      </p:sp>
      <p:grpSp>
        <p:nvGrpSpPr>
          <p:cNvPr name="Group 3" id="3"/>
          <p:cNvGrpSpPr/>
          <p:nvPr/>
        </p:nvGrpSpPr>
        <p:grpSpPr>
          <a:xfrm rot="0">
            <a:off x="4935348" y="3374995"/>
            <a:ext cx="1789358" cy="1789358"/>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AEB0"/>
            </a:solidFill>
          </p:spPr>
        </p:sp>
        <p:sp>
          <p:nvSpPr>
            <p:cNvPr name="TextBox 5" id="5"/>
            <p:cNvSpPr txBox="true"/>
            <p:nvPr/>
          </p:nvSpPr>
          <p:spPr>
            <a:xfrm>
              <a:off x="76200" y="9525"/>
              <a:ext cx="660400" cy="727075"/>
            </a:xfrm>
            <a:prstGeom prst="rect">
              <a:avLst/>
            </a:prstGeom>
          </p:spPr>
          <p:txBody>
            <a:bodyPr anchor="ctr" rtlCol="false" tIns="50800" lIns="50800" bIns="50800" rIns="50800"/>
            <a:lstStyle/>
            <a:p>
              <a:pPr algn="ctr">
                <a:lnSpc>
                  <a:spcPts val="3091"/>
                </a:lnSpc>
              </a:pPr>
            </a:p>
          </p:txBody>
        </p:sp>
      </p:grpSp>
      <p:grpSp>
        <p:nvGrpSpPr>
          <p:cNvPr name="Group 6" id="6"/>
          <p:cNvGrpSpPr/>
          <p:nvPr/>
        </p:nvGrpSpPr>
        <p:grpSpPr>
          <a:xfrm rot="0">
            <a:off x="5830027" y="2607176"/>
            <a:ext cx="5114353" cy="5114353"/>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 cap="sq">
              <a:solidFill>
                <a:srgbClr val="000000"/>
              </a:solidFill>
              <a:prstDash val="solid"/>
              <a:miter/>
            </a:ln>
          </p:spPr>
        </p:sp>
        <p:sp>
          <p:nvSpPr>
            <p:cNvPr name="TextBox 8" id="8"/>
            <p:cNvSpPr txBox="true"/>
            <p:nvPr/>
          </p:nvSpPr>
          <p:spPr>
            <a:xfrm>
              <a:off x="76200" y="9525"/>
              <a:ext cx="660400" cy="727075"/>
            </a:xfrm>
            <a:prstGeom prst="rect">
              <a:avLst/>
            </a:prstGeom>
          </p:spPr>
          <p:txBody>
            <a:bodyPr anchor="ctr" rtlCol="false" tIns="50800" lIns="50800" bIns="50800" rIns="50800"/>
            <a:lstStyle/>
            <a:p>
              <a:pPr algn="ctr">
                <a:lnSpc>
                  <a:spcPts val="3091"/>
                </a:lnSpc>
              </a:pPr>
            </a:p>
          </p:txBody>
        </p:sp>
      </p:grpSp>
      <p:grpSp>
        <p:nvGrpSpPr>
          <p:cNvPr name="Group 9" id="9"/>
          <p:cNvGrpSpPr/>
          <p:nvPr/>
        </p:nvGrpSpPr>
        <p:grpSpPr>
          <a:xfrm rot="0">
            <a:off x="6404213" y="5555782"/>
            <a:ext cx="3071776" cy="3071776"/>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2637F"/>
            </a:solidFill>
          </p:spPr>
        </p:sp>
        <p:sp>
          <p:nvSpPr>
            <p:cNvPr name="TextBox 11" id="11"/>
            <p:cNvSpPr txBox="true"/>
            <p:nvPr/>
          </p:nvSpPr>
          <p:spPr>
            <a:xfrm>
              <a:off x="76200" y="9525"/>
              <a:ext cx="660400" cy="727075"/>
            </a:xfrm>
            <a:prstGeom prst="rect">
              <a:avLst/>
            </a:prstGeom>
          </p:spPr>
          <p:txBody>
            <a:bodyPr anchor="ctr" rtlCol="false" tIns="50800" lIns="50800" bIns="50800" rIns="50800"/>
            <a:lstStyle/>
            <a:p>
              <a:pPr algn="ctr">
                <a:lnSpc>
                  <a:spcPts val="3091"/>
                </a:lnSpc>
              </a:pPr>
            </a:p>
          </p:txBody>
        </p:sp>
      </p:grpSp>
      <p:grpSp>
        <p:nvGrpSpPr>
          <p:cNvPr name="Group 12" id="12"/>
          <p:cNvGrpSpPr/>
          <p:nvPr/>
        </p:nvGrpSpPr>
        <p:grpSpPr>
          <a:xfrm rot="0">
            <a:off x="8224743" y="4002592"/>
            <a:ext cx="3694941" cy="3694941"/>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73939"/>
            </a:solidFill>
          </p:spPr>
        </p:sp>
        <p:sp>
          <p:nvSpPr>
            <p:cNvPr name="TextBox 14" id="14"/>
            <p:cNvSpPr txBox="true"/>
            <p:nvPr/>
          </p:nvSpPr>
          <p:spPr>
            <a:xfrm>
              <a:off x="76200" y="9525"/>
              <a:ext cx="660400" cy="727075"/>
            </a:xfrm>
            <a:prstGeom prst="rect">
              <a:avLst/>
            </a:prstGeom>
          </p:spPr>
          <p:txBody>
            <a:bodyPr anchor="ctr" rtlCol="false" tIns="50800" lIns="50800" bIns="50800" rIns="50800"/>
            <a:lstStyle/>
            <a:p>
              <a:pPr algn="ctr">
                <a:lnSpc>
                  <a:spcPts val="3091"/>
                </a:lnSpc>
              </a:pPr>
            </a:p>
          </p:txBody>
        </p:sp>
      </p:grpSp>
      <p:grpSp>
        <p:nvGrpSpPr>
          <p:cNvPr name="Group 15" id="15"/>
          <p:cNvGrpSpPr/>
          <p:nvPr/>
        </p:nvGrpSpPr>
        <p:grpSpPr>
          <a:xfrm rot="0">
            <a:off x="9925029" y="5689340"/>
            <a:ext cx="2564342" cy="2564342"/>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0909"/>
            </a:solidFill>
          </p:spPr>
        </p:sp>
        <p:sp>
          <p:nvSpPr>
            <p:cNvPr name="TextBox 17" id="17"/>
            <p:cNvSpPr txBox="true"/>
            <p:nvPr/>
          </p:nvSpPr>
          <p:spPr>
            <a:xfrm>
              <a:off x="76200" y="9525"/>
              <a:ext cx="660400" cy="727075"/>
            </a:xfrm>
            <a:prstGeom prst="rect">
              <a:avLst/>
            </a:prstGeom>
          </p:spPr>
          <p:txBody>
            <a:bodyPr anchor="ctr" rtlCol="false" tIns="50800" lIns="50800" bIns="50800" rIns="50800"/>
            <a:lstStyle/>
            <a:p>
              <a:pPr algn="ctr">
                <a:lnSpc>
                  <a:spcPts val="3091"/>
                </a:lnSpc>
              </a:pPr>
            </a:p>
          </p:txBody>
        </p:sp>
      </p:grpSp>
      <p:grpSp>
        <p:nvGrpSpPr>
          <p:cNvPr name="Group 18" id="18"/>
          <p:cNvGrpSpPr/>
          <p:nvPr/>
        </p:nvGrpSpPr>
        <p:grpSpPr>
          <a:xfrm rot="0">
            <a:off x="11207200" y="4091627"/>
            <a:ext cx="2145452" cy="2145452"/>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ECC"/>
            </a:solidFill>
          </p:spPr>
        </p:sp>
        <p:sp>
          <p:nvSpPr>
            <p:cNvPr name="TextBox 20" id="20"/>
            <p:cNvSpPr txBox="true"/>
            <p:nvPr/>
          </p:nvSpPr>
          <p:spPr>
            <a:xfrm>
              <a:off x="76200" y="9525"/>
              <a:ext cx="660400" cy="727075"/>
            </a:xfrm>
            <a:prstGeom prst="rect">
              <a:avLst/>
            </a:prstGeom>
          </p:spPr>
          <p:txBody>
            <a:bodyPr anchor="ctr" rtlCol="false" tIns="50800" lIns="50800" bIns="50800" rIns="50800"/>
            <a:lstStyle/>
            <a:p>
              <a:pPr algn="ctr">
                <a:lnSpc>
                  <a:spcPts val="3091"/>
                </a:lnSpc>
              </a:pPr>
            </a:p>
          </p:txBody>
        </p:sp>
      </p:grpSp>
      <p:grpSp>
        <p:nvGrpSpPr>
          <p:cNvPr name="Group 21" id="21"/>
          <p:cNvGrpSpPr/>
          <p:nvPr/>
        </p:nvGrpSpPr>
        <p:grpSpPr>
          <a:xfrm rot="0">
            <a:off x="5255841" y="6564528"/>
            <a:ext cx="1468865" cy="1468865"/>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F24"/>
            </a:solidFill>
          </p:spPr>
        </p:sp>
        <p:sp>
          <p:nvSpPr>
            <p:cNvPr name="TextBox 23" id="23"/>
            <p:cNvSpPr txBox="true"/>
            <p:nvPr/>
          </p:nvSpPr>
          <p:spPr>
            <a:xfrm>
              <a:off x="76200" y="9525"/>
              <a:ext cx="660400" cy="727075"/>
            </a:xfrm>
            <a:prstGeom prst="rect">
              <a:avLst/>
            </a:prstGeom>
          </p:spPr>
          <p:txBody>
            <a:bodyPr anchor="ctr" rtlCol="false" tIns="50800" lIns="50800" bIns="50800" rIns="50800"/>
            <a:lstStyle/>
            <a:p>
              <a:pPr algn="ctr">
                <a:lnSpc>
                  <a:spcPts val="3091"/>
                </a:lnSpc>
              </a:pPr>
            </a:p>
          </p:txBody>
        </p:sp>
      </p:gr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165459" y="3258744"/>
            <a:ext cx="1779563" cy="7028256"/>
            <a:chOff x="0" y="0"/>
            <a:chExt cx="468691" cy="1851063"/>
          </a:xfrm>
        </p:grpSpPr>
        <p:sp>
          <p:nvSpPr>
            <p:cNvPr name="Freeform 3" id="3"/>
            <p:cNvSpPr/>
            <p:nvPr/>
          </p:nvSpPr>
          <p:spPr>
            <a:xfrm flipH="false" flipV="false" rot="0">
              <a:off x="0" y="0"/>
              <a:ext cx="468691" cy="1851063"/>
            </a:xfrm>
            <a:custGeom>
              <a:avLst/>
              <a:gdLst/>
              <a:ahLst/>
              <a:cxnLst/>
              <a:rect r="r" b="b" t="t" l="l"/>
              <a:pathLst>
                <a:path h="1851063" w="468691">
                  <a:moveTo>
                    <a:pt x="0" y="0"/>
                  </a:moveTo>
                  <a:lnTo>
                    <a:pt x="468691" y="0"/>
                  </a:lnTo>
                  <a:lnTo>
                    <a:pt x="468691" y="1851063"/>
                  </a:lnTo>
                  <a:lnTo>
                    <a:pt x="0" y="1851063"/>
                  </a:lnTo>
                  <a:close/>
                </a:path>
              </a:pathLst>
            </a:custGeom>
            <a:solidFill>
              <a:srgbClr val="FF9F24"/>
            </a:solidFill>
          </p:spPr>
        </p:sp>
        <p:sp>
          <p:nvSpPr>
            <p:cNvPr name="TextBox 4" id="4"/>
            <p:cNvSpPr txBox="true"/>
            <p:nvPr/>
          </p:nvSpPr>
          <p:spPr>
            <a:xfrm>
              <a:off x="0" y="-66675"/>
              <a:ext cx="468691" cy="1917738"/>
            </a:xfrm>
            <a:prstGeom prst="rect">
              <a:avLst/>
            </a:prstGeom>
          </p:spPr>
          <p:txBody>
            <a:bodyPr anchor="ctr" rtlCol="false" tIns="50800" lIns="50800" bIns="50800" rIns="50800"/>
            <a:lstStyle/>
            <a:p>
              <a:pPr algn="ctr">
                <a:lnSpc>
                  <a:spcPts val="3091"/>
                </a:lnSpc>
              </a:pPr>
            </a:p>
          </p:txBody>
        </p:sp>
      </p:grpSp>
      <p:grpSp>
        <p:nvGrpSpPr>
          <p:cNvPr name="Group 5" id="5"/>
          <p:cNvGrpSpPr/>
          <p:nvPr/>
        </p:nvGrpSpPr>
        <p:grpSpPr>
          <a:xfrm rot="0">
            <a:off x="4164173" y="3258744"/>
            <a:ext cx="1776072" cy="7028256"/>
            <a:chOff x="0" y="0"/>
            <a:chExt cx="467772" cy="1851063"/>
          </a:xfrm>
        </p:grpSpPr>
        <p:sp>
          <p:nvSpPr>
            <p:cNvPr name="Freeform 6" id="6"/>
            <p:cNvSpPr/>
            <p:nvPr/>
          </p:nvSpPr>
          <p:spPr>
            <a:xfrm flipH="false" flipV="false" rot="0">
              <a:off x="0" y="0"/>
              <a:ext cx="467772" cy="1851063"/>
            </a:xfrm>
            <a:custGeom>
              <a:avLst/>
              <a:gdLst/>
              <a:ahLst/>
              <a:cxnLst/>
              <a:rect r="r" b="b" t="t" l="l"/>
              <a:pathLst>
                <a:path h="1851063" w="467772">
                  <a:moveTo>
                    <a:pt x="0" y="0"/>
                  </a:moveTo>
                  <a:lnTo>
                    <a:pt x="467772" y="0"/>
                  </a:lnTo>
                  <a:lnTo>
                    <a:pt x="467772" y="1851063"/>
                  </a:lnTo>
                  <a:lnTo>
                    <a:pt x="0" y="1851063"/>
                  </a:lnTo>
                  <a:close/>
                </a:path>
              </a:pathLst>
            </a:custGeom>
            <a:solidFill>
              <a:srgbClr val="009ECC"/>
            </a:solidFill>
          </p:spPr>
        </p:sp>
        <p:sp>
          <p:nvSpPr>
            <p:cNvPr name="TextBox 7" id="7"/>
            <p:cNvSpPr txBox="true"/>
            <p:nvPr/>
          </p:nvSpPr>
          <p:spPr>
            <a:xfrm>
              <a:off x="0" y="-66675"/>
              <a:ext cx="467772" cy="1917738"/>
            </a:xfrm>
            <a:prstGeom prst="rect">
              <a:avLst/>
            </a:prstGeom>
          </p:spPr>
          <p:txBody>
            <a:bodyPr anchor="ctr" rtlCol="false" tIns="50800" lIns="50800" bIns="50800" rIns="50800"/>
            <a:lstStyle/>
            <a:p>
              <a:pPr algn="ctr">
                <a:lnSpc>
                  <a:spcPts val="3091"/>
                </a:lnSpc>
              </a:pPr>
            </a:p>
          </p:txBody>
        </p:sp>
      </p:grpSp>
      <p:grpSp>
        <p:nvGrpSpPr>
          <p:cNvPr name="Group 8" id="8"/>
          <p:cNvGrpSpPr/>
          <p:nvPr/>
        </p:nvGrpSpPr>
        <p:grpSpPr>
          <a:xfrm rot="0">
            <a:off x="6159320" y="3258744"/>
            <a:ext cx="1749528" cy="7028256"/>
            <a:chOff x="0" y="0"/>
            <a:chExt cx="460781" cy="1851063"/>
          </a:xfrm>
        </p:grpSpPr>
        <p:sp>
          <p:nvSpPr>
            <p:cNvPr name="Freeform 9" id="9"/>
            <p:cNvSpPr/>
            <p:nvPr/>
          </p:nvSpPr>
          <p:spPr>
            <a:xfrm flipH="false" flipV="false" rot="0">
              <a:off x="0" y="0"/>
              <a:ext cx="460781" cy="1851063"/>
            </a:xfrm>
            <a:custGeom>
              <a:avLst/>
              <a:gdLst/>
              <a:ahLst/>
              <a:cxnLst/>
              <a:rect r="r" b="b" t="t" l="l"/>
              <a:pathLst>
                <a:path h="1851063" w="460781">
                  <a:moveTo>
                    <a:pt x="0" y="0"/>
                  </a:moveTo>
                  <a:lnTo>
                    <a:pt x="460781" y="0"/>
                  </a:lnTo>
                  <a:lnTo>
                    <a:pt x="460781" y="1851063"/>
                  </a:lnTo>
                  <a:lnTo>
                    <a:pt x="0" y="1851063"/>
                  </a:lnTo>
                  <a:close/>
                </a:path>
              </a:pathLst>
            </a:custGeom>
            <a:solidFill>
              <a:srgbClr val="FFE800"/>
            </a:solidFill>
          </p:spPr>
        </p:sp>
        <p:sp>
          <p:nvSpPr>
            <p:cNvPr name="TextBox 10" id="10"/>
            <p:cNvSpPr txBox="true"/>
            <p:nvPr/>
          </p:nvSpPr>
          <p:spPr>
            <a:xfrm>
              <a:off x="0" y="-66675"/>
              <a:ext cx="460781" cy="1917738"/>
            </a:xfrm>
            <a:prstGeom prst="rect">
              <a:avLst/>
            </a:prstGeom>
          </p:spPr>
          <p:txBody>
            <a:bodyPr anchor="ctr" rtlCol="false" tIns="50800" lIns="50800" bIns="50800" rIns="50800"/>
            <a:lstStyle/>
            <a:p>
              <a:pPr algn="ctr">
                <a:lnSpc>
                  <a:spcPts val="3091"/>
                </a:lnSpc>
              </a:pPr>
            </a:p>
          </p:txBody>
        </p:sp>
      </p:grpSp>
      <p:grpSp>
        <p:nvGrpSpPr>
          <p:cNvPr name="Group 11" id="11"/>
          <p:cNvGrpSpPr/>
          <p:nvPr/>
        </p:nvGrpSpPr>
        <p:grpSpPr>
          <a:xfrm rot="0">
            <a:off x="8127923" y="3258744"/>
            <a:ext cx="1749528" cy="7028256"/>
            <a:chOff x="0" y="0"/>
            <a:chExt cx="460781" cy="1851063"/>
          </a:xfrm>
        </p:grpSpPr>
        <p:sp>
          <p:nvSpPr>
            <p:cNvPr name="Freeform 12" id="12"/>
            <p:cNvSpPr/>
            <p:nvPr/>
          </p:nvSpPr>
          <p:spPr>
            <a:xfrm flipH="false" flipV="false" rot="0">
              <a:off x="0" y="0"/>
              <a:ext cx="460781" cy="1851063"/>
            </a:xfrm>
            <a:custGeom>
              <a:avLst/>
              <a:gdLst/>
              <a:ahLst/>
              <a:cxnLst/>
              <a:rect r="r" b="b" t="t" l="l"/>
              <a:pathLst>
                <a:path h="1851063" w="460781">
                  <a:moveTo>
                    <a:pt x="0" y="0"/>
                  </a:moveTo>
                  <a:lnTo>
                    <a:pt x="460781" y="0"/>
                  </a:lnTo>
                  <a:lnTo>
                    <a:pt x="460781" y="1851063"/>
                  </a:lnTo>
                  <a:lnTo>
                    <a:pt x="0" y="1851063"/>
                  </a:lnTo>
                  <a:close/>
                </a:path>
              </a:pathLst>
            </a:custGeom>
            <a:solidFill>
              <a:srgbClr val="373939"/>
            </a:solidFill>
          </p:spPr>
        </p:sp>
        <p:sp>
          <p:nvSpPr>
            <p:cNvPr name="TextBox 13" id="13"/>
            <p:cNvSpPr txBox="true"/>
            <p:nvPr/>
          </p:nvSpPr>
          <p:spPr>
            <a:xfrm>
              <a:off x="0" y="-66675"/>
              <a:ext cx="460781" cy="1917738"/>
            </a:xfrm>
            <a:prstGeom prst="rect">
              <a:avLst/>
            </a:prstGeom>
          </p:spPr>
          <p:txBody>
            <a:bodyPr anchor="ctr" rtlCol="false" tIns="50800" lIns="50800" bIns="50800" rIns="50800"/>
            <a:lstStyle/>
            <a:p>
              <a:pPr algn="ctr">
                <a:lnSpc>
                  <a:spcPts val="3091"/>
                </a:lnSpc>
              </a:pPr>
            </a:p>
          </p:txBody>
        </p:sp>
      </p:grpSp>
      <p:grpSp>
        <p:nvGrpSpPr>
          <p:cNvPr name="Group 14" id="14"/>
          <p:cNvGrpSpPr/>
          <p:nvPr/>
        </p:nvGrpSpPr>
        <p:grpSpPr>
          <a:xfrm rot="0">
            <a:off x="10096525" y="3258744"/>
            <a:ext cx="1689457" cy="7028256"/>
            <a:chOff x="0" y="0"/>
            <a:chExt cx="444960" cy="1851063"/>
          </a:xfrm>
        </p:grpSpPr>
        <p:sp>
          <p:nvSpPr>
            <p:cNvPr name="Freeform 15" id="15"/>
            <p:cNvSpPr/>
            <p:nvPr/>
          </p:nvSpPr>
          <p:spPr>
            <a:xfrm flipH="false" flipV="false" rot="0">
              <a:off x="0" y="0"/>
              <a:ext cx="444960" cy="1851063"/>
            </a:xfrm>
            <a:custGeom>
              <a:avLst/>
              <a:gdLst/>
              <a:ahLst/>
              <a:cxnLst/>
              <a:rect r="r" b="b" t="t" l="l"/>
              <a:pathLst>
                <a:path h="1851063" w="444960">
                  <a:moveTo>
                    <a:pt x="0" y="0"/>
                  </a:moveTo>
                  <a:lnTo>
                    <a:pt x="444960" y="0"/>
                  </a:lnTo>
                  <a:lnTo>
                    <a:pt x="444960" y="1851063"/>
                  </a:lnTo>
                  <a:lnTo>
                    <a:pt x="0" y="1851063"/>
                  </a:lnTo>
                  <a:close/>
                </a:path>
              </a:pathLst>
            </a:custGeom>
            <a:solidFill>
              <a:srgbClr val="000000">
                <a:alpha val="0"/>
              </a:srgbClr>
            </a:solidFill>
            <a:ln w="38100" cap="sq">
              <a:solidFill>
                <a:srgbClr val="000000"/>
              </a:solidFill>
              <a:prstDash val="solid"/>
              <a:miter/>
            </a:ln>
          </p:spPr>
        </p:sp>
        <p:sp>
          <p:nvSpPr>
            <p:cNvPr name="TextBox 16" id="16"/>
            <p:cNvSpPr txBox="true"/>
            <p:nvPr/>
          </p:nvSpPr>
          <p:spPr>
            <a:xfrm>
              <a:off x="0" y="-66675"/>
              <a:ext cx="444960" cy="1917738"/>
            </a:xfrm>
            <a:prstGeom prst="rect">
              <a:avLst/>
            </a:prstGeom>
          </p:spPr>
          <p:txBody>
            <a:bodyPr anchor="ctr" rtlCol="false" tIns="50800" lIns="50800" bIns="50800" rIns="50800"/>
            <a:lstStyle/>
            <a:p>
              <a:pPr algn="ctr">
                <a:lnSpc>
                  <a:spcPts val="3091"/>
                </a:lnSpc>
              </a:pPr>
            </a:p>
          </p:txBody>
        </p:sp>
      </p:grpSp>
      <p:grpSp>
        <p:nvGrpSpPr>
          <p:cNvPr name="Group 17" id="17"/>
          <p:cNvGrpSpPr/>
          <p:nvPr/>
        </p:nvGrpSpPr>
        <p:grpSpPr>
          <a:xfrm rot="0">
            <a:off x="12005057" y="3258744"/>
            <a:ext cx="1635667" cy="7028256"/>
            <a:chOff x="0" y="0"/>
            <a:chExt cx="430793" cy="1851063"/>
          </a:xfrm>
        </p:grpSpPr>
        <p:sp>
          <p:nvSpPr>
            <p:cNvPr name="Freeform 18" id="18"/>
            <p:cNvSpPr/>
            <p:nvPr/>
          </p:nvSpPr>
          <p:spPr>
            <a:xfrm flipH="false" flipV="false" rot="0">
              <a:off x="0" y="0"/>
              <a:ext cx="430793" cy="1851063"/>
            </a:xfrm>
            <a:custGeom>
              <a:avLst/>
              <a:gdLst/>
              <a:ahLst/>
              <a:cxnLst/>
              <a:rect r="r" b="b" t="t" l="l"/>
              <a:pathLst>
                <a:path h="1851063" w="430793">
                  <a:moveTo>
                    <a:pt x="0" y="0"/>
                  </a:moveTo>
                  <a:lnTo>
                    <a:pt x="430793" y="0"/>
                  </a:lnTo>
                  <a:lnTo>
                    <a:pt x="430793" y="1851063"/>
                  </a:lnTo>
                  <a:lnTo>
                    <a:pt x="0" y="1851063"/>
                  </a:lnTo>
                  <a:close/>
                </a:path>
              </a:pathLst>
            </a:custGeom>
            <a:solidFill>
              <a:srgbClr val="02637F"/>
            </a:solidFill>
          </p:spPr>
        </p:sp>
        <p:sp>
          <p:nvSpPr>
            <p:cNvPr name="TextBox 19" id="19"/>
            <p:cNvSpPr txBox="true"/>
            <p:nvPr/>
          </p:nvSpPr>
          <p:spPr>
            <a:xfrm>
              <a:off x="0" y="-66675"/>
              <a:ext cx="430793" cy="1917738"/>
            </a:xfrm>
            <a:prstGeom prst="rect">
              <a:avLst/>
            </a:prstGeom>
          </p:spPr>
          <p:txBody>
            <a:bodyPr anchor="ctr" rtlCol="false" tIns="50800" lIns="50800" bIns="50800" rIns="50800"/>
            <a:lstStyle/>
            <a:p>
              <a:pPr algn="ctr">
                <a:lnSpc>
                  <a:spcPts val="3091"/>
                </a:lnSpc>
              </a:pPr>
            </a:p>
          </p:txBody>
        </p:sp>
      </p:grpSp>
      <p:grpSp>
        <p:nvGrpSpPr>
          <p:cNvPr name="Group 20" id="20"/>
          <p:cNvGrpSpPr/>
          <p:nvPr/>
        </p:nvGrpSpPr>
        <p:grpSpPr>
          <a:xfrm rot="0">
            <a:off x="13859799" y="3258744"/>
            <a:ext cx="1635667" cy="7028256"/>
            <a:chOff x="0" y="0"/>
            <a:chExt cx="430793" cy="1851063"/>
          </a:xfrm>
        </p:grpSpPr>
        <p:sp>
          <p:nvSpPr>
            <p:cNvPr name="Freeform 21" id="21"/>
            <p:cNvSpPr/>
            <p:nvPr/>
          </p:nvSpPr>
          <p:spPr>
            <a:xfrm flipH="false" flipV="false" rot="0">
              <a:off x="0" y="0"/>
              <a:ext cx="430793" cy="1851063"/>
            </a:xfrm>
            <a:custGeom>
              <a:avLst/>
              <a:gdLst/>
              <a:ahLst/>
              <a:cxnLst/>
              <a:rect r="r" b="b" t="t" l="l"/>
              <a:pathLst>
                <a:path h="1851063" w="430793">
                  <a:moveTo>
                    <a:pt x="0" y="0"/>
                  </a:moveTo>
                  <a:lnTo>
                    <a:pt x="430793" y="0"/>
                  </a:lnTo>
                  <a:lnTo>
                    <a:pt x="430793" y="1851063"/>
                  </a:lnTo>
                  <a:lnTo>
                    <a:pt x="0" y="1851063"/>
                  </a:lnTo>
                  <a:close/>
                </a:path>
              </a:pathLst>
            </a:custGeom>
            <a:solidFill>
              <a:srgbClr val="000000"/>
            </a:solidFill>
          </p:spPr>
        </p:sp>
        <p:sp>
          <p:nvSpPr>
            <p:cNvPr name="TextBox 22" id="22"/>
            <p:cNvSpPr txBox="true"/>
            <p:nvPr/>
          </p:nvSpPr>
          <p:spPr>
            <a:xfrm>
              <a:off x="0" y="-66675"/>
              <a:ext cx="430793" cy="1917738"/>
            </a:xfrm>
            <a:prstGeom prst="rect">
              <a:avLst/>
            </a:prstGeom>
          </p:spPr>
          <p:txBody>
            <a:bodyPr anchor="ctr" rtlCol="false" tIns="50800" lIns="50800" bIns="50800" rIns="50800"/>
            <a:lstStyle/>
            <a:p>
              <a:pPr algn="ctr">
                <a:lnSpc>
                  <a:spcPts val="3091"/>
                </a:lnSpc>
              </a:pPr>
            </a:p>
          </p:txBody>
        </p:sp>
      </p:grpSp>
      <p:grpSp>
        <p:nvGrpSpPr>
          <p:cNvPr name="Group 23" id="23"/>
          <p:cNvGrpSpPr/>
          <p:nvPr/>
        </p:nvGrpSpPr>
        <p:grpSpPr>
          <a:xfrm rot="0">
            <a:off x="15714541" y="3258744"/>
            <a:ext cx="1635667" cy="7028256"/>
            <a:chOff x="0" y="0"/>
            <a:chExt cx="430793" cy="1851063"/>
          </a:xfrm>
        </p:grpSpPr>
        <p:sp>
          <p:nvSpPr>
            <p:cNvPr name="Freeform 24" id="24"/>
            <p:cNvSpPr/>
            <p:nvPr/>
          </p:nvSpPr>
          <p:spPr>
            <a:xfrm flipH="false" flipV="false" rot="0">
              <a:off x="0" y="0"/>
              <a:ext cx="430793" cy="1851063"/>
            </a:xfrm>
            <a:custGeom>
              <a:avLst/>
              <a:gdLst/>
              <a:ahLst/>
              <a:cxnLst/>
              <a:rect r="r" b="b" t="t" l="l"/>
              <a:pathLst>
                <a:path h="1851063" w="430793">
                  <a:moveTo>
                    <a:pt x="0" y="0"/>
                  </a:moveTo>
                  <a:lnTo>
                    <a:pt x="430793" y="0"/>
                  </a:lnTo>
                  <a:lnTo>
                    <a:pt x="430793" y="1851063"/>
                  </a:lnTo>
                  <a:lnTo>
                    <a:pt x="0" y="1851063"/>
                  </a:lnTo>
                  <a:close/>
                </a:path>
              </a:pathLst>
            </a:custGeom>
            <a:solidFill>
              <a:srgbClr val="ADAEB0"/>
            </a:solidFill>
          </p:spPr>
        </p:sp>
        <p:sp>
          <p:nvSpPr>
            <p:cNvPr name="TextBox 25" id="25"/>
            <p:cNvSpPr txBox="true"/>
            <p:nvPr/>
          </p:nvSpPr>
          <p:spPr>
            <a:xfrm>
              <a:off x="0" y="-66675"/>
              <a:ext cx="430793" cy="1917738"/>
            </a:xfrm>
            <a:prstGeom prst="rect">
              <a:avLst/>
            </a:prstGeom>
          </p:spPr>
          <p:txBody>
            <a:bodyPr anchor="ctr" rtlCol="false" tIns="50800" lIns="50800" bIns="50800" rIns="50800"/>
            <a:lstStyle/>
            <a:p>
              <a:pPr algn="ctr">
                <a:lnSpc>
                  <a:spcPts val="3091"/>
                </a:lnSpc>
              </a:pPr>
            </a:p>
          </p:txBody>
        </p:sp>
      </p:grpSp>
      <p:sp>
        <p:nvSpPr>
          <p:cNvPr name="AutoShape 26" id="26"/>
          <p:cNvSpPr/>
          <p:nvPr/>
        </p:nvSpPr>
        <p:spPr>
          <a:xfrm>
            <a:off x="828821" y="5693652"/>
            <a:ext cx="16630359" cy="19050"/>
          </a:xfrm>
          <a:prstGeom prst="line">
            <a:avLst/>
          </a:prstGeom>
          <a:ln cap="flat" w="38100">
            <a:solidFill>
              <a:srgbClr val="FFFFFF"/>
            </a:solidFill>
            <a:prstDash val="solid"/>
            <a:headEnd type="none" len="sm" w="sm"/>
            <a:tailEnd type="none" len="sm" w="sm"/>
          </a:ln>
        </p:spPr>
      </p:sp>
      <p:sp>
        <p:nvSpPr>
          <p:cNvPr name="AutoShape 27" id="27"/>
          <p:cNvSpPr/>
          <p:nvPr/>
        </p:nvSpPr>
        <p:spPr>
          <a:xfrm>
            <a:off x="828799" y="6905625"/>
            <a:ext cx="16630359" cy="19050"/>
          </a:xfrm>
          <a:prstGeom prst="line">
            <a:avLst/>
          </a:prstGeom>
          <a:ln cap="flat" w="38100">
            <a:solidFill>
              <a:srgbClr val="FFFFFF"/>
            </a:solidFill>
            <a:prstDash val="solid"/>
            <a:headEnd type="none" len="sm" w="sm"/>
            <a:tailEnd type="none" len="sm" w="sm"/>
          </a:ln>
        </p:spPr>
      </p:sp>
      <p:sp>
        <p:nvSpPr>
          <p:cNvPr name="AutoShape 28" id="28"/>
          <p:cNvSpPr/>
          <p:nvPr/>
        </p:nvSpPr>
        <p:spPr>
          <a:xfrm>
            <a:off x="719827" y="8069813"/>
            <a:ext cx="16630359" cy="19050"/>
          </a:xfrm>
          <a:prstGeom prst="line">
            <a:avLst/>
          </a:prstGeom>
          <a:ln cap="flat" w="38100">
            <a:solidFill>
              <a:srgbClr val="FFFFFF"/>
            </a:solidFill>
            <a:prstDash val="solid"/>
            <a:headEnd type="none" len="sm" w="sm"/>
            <a:tailEnd type="none" len="sm" w="sm"/>
          </a:ln>
        </p:spPr>
      </p:sp>
      <p:sp>
        <p:nvSpPr>
          <p:cNvPr name="AutoShape 29" id="29"/>
          <p:cNvSpPr/>
          <p:nvPr/>
        </p:nvSpPr>
        <p:spPr>
          <a:xfrm>
            <a:off x="828799" y="9220200"/>
            <a:ext cx="16630359" cy="19050"/>
          </a:xfrm>
          <a:prstGeom prst="line">
            <a:avLst/>
          </a:prstGeom>
          <a:ln cap="flat" w="38100">
            <a:solidFill>
              <a:srgbClr val="FFFFFF"/>
            </a:solidFill>
            <a:prstDash val="solid"/>
            <a:headEnd type="none" len="sm" w="sm"/>
            <a:tailEnd type="none" len="sm" w="sm"/>
          </a:ln>
        </p:spPr>
      </p:sp>
      <p:sp>
        <p:nvSpPr>
          <p:cNvPr name="TextBox 30" id="30"/>
          <p:cNvSpPr txBox="true"/>
          <p:nvPr/>
        </p:nvSpPr>
        <p:spPr>
          <a:xfrm rot="0">
            <a:off x="1773861" y="746510"/>
            <a:ext cx="3419506" cy="1003363"/>
          </a:xfrm>
          <a:prstGeom prst="rect">
            <a:avLst/>
          </a:prstGeom>
        </p:spPr>
        <p:txBody>
          <a:bodyPr anchor="t" rtlCol="false" tIns="0" lIns="0" bIns="0" rIns="0">
            <a:spAutoFit/>
          </a:bodyPr>
          <a:lstStyle/>
          <a:p>
            <a:pPr algn="l">
              <a:lnSpc>
                <a:spcPts val="7159"/>
              </a:lnSpc>
            </a:pPr>
            <a:r>
              <a:rPr lang="en-US" sz="5550" b="true">
                <a:solidFill>
                  <a:srgbClr val="373939"/>
                </a:solidFill>
                <a:latin typeface="Avenir Bold"/>
                <a:ea typeface="Avenir Bold"/>
                <a:cs typeface="Avenir Bold"/>
                <a:sym typeface="Avenir Bold"/>
              </a:rPr>
              <a:t>Color Use</a:t>
            </a:r>
          </a:p>
        </p:txBody>
      </p:sp>
      <p:sp>
        <p:nvSpPr>
          <p:cNvPr name="TextBox 31" id="31"/>
          <p:cNvSpPr txBox="true"/>
          <p:nvPr/>
        </p:nvSpPr>
        <p:spPr>
          <a:xfrm rot="0">
            <a:off x="1773861" y="1911798"/>
            <a:ext cx="15293742" cy="1028065"/>
          </a:xfrm>
          <a:prstGeom prst="rect">
            <a:avLst/>
          </a:prstGeom>
        </p:spPr>
        <p:txBody>
          <a:bodyPr anchor="t" rtlCol="false" tIns="0" lIns="0" bIns="0" rIns="0">
            <a:spAutoFit/>
          </a:bodyPr>
          <a:lstStyle/>
          <a:p>
            <a:pPr algn="l">
              <a:lnSpc>
                <a:spcPts val="2659"/>
              </a:lnSpc>
            </a:pPr>
            <a:r>
              <a:rPr lang="en-US" sz="1899">
                <a:solidFill>
                  <a:srgbClr val="373939"/>
                </a:solidFill>
                <a:latin typeface="Avenir"/>
                <a:ea typeface="Avenir"/>
                <a:cs typeface="Avenir"/>
                <a:sym typeface="Avenir"/>
              </a:rPr>
              <a:t>These principles are very important in order to provide materials that are accessible to all readers. </a:t>
            </a:r>
          </a:p>
          <a:p>
            <a:pPr algn="l">
              <a:lnSpc>
                <a:spcPts val="2659"/>
              </a:lnSpc>
            </a:pPr>
            <a:r>
              <a:rPr lang="en-US" sz="1899">
                <a:solidFill>
                  <a:srgbClr val="373939"/>
                </a:solidFill>
                <a:latin typeface="Avenir"/>
                <a:ea typeface="Avenir"/>
                <a:cs typeface="Avenir"/>
                <a:sym typeface="Avenir"/>
              </a:rPr>
              <a:t>Color and contrast play a large role in the representation of information. In general, the icons and logos should be used in instances that provide the most contrast. Examples of approved color pairings are shown below.</a:t>
            </a:r>
          </a:p>
        </p:txBody>
      </p:sp>
      <p:sp>
        <p:nvSpPr>
          <p:cNvPr name="TextBox 32" id="32"/>
          <p:cNvSpPr txBox="true"/>
          <p:nvPr/>
        </p:nvSpPr>
        <p:spPr>
          <a:xfrm rot="-5400000">
            <a:off x="1273198" y="9618628"/>
            <a:ext cx="699068" cy="302260"/>
          </a:xfrm>
          <a:prstGeom prst="rect">
            <a:avLst/>
          </a:prstGeom>
        </p:spPr>
        <p:txBody>
          <a:bodyPr anchor="t" rtlCol="false" tIns="0" lIns="0" bIns="0" rIns="0">
            <a:spAutoFit/>
          </a:bodyPr>
          <a:lstStyle/>
          <a:p>
            <a:pPr algn="ctr">
              <a:lnSpc>
                <a:spcPts val="2239"/>
              </a:lnSpc>
            </a:pPr>
            <a:r>
              <a:rPr lang="en-US" sz="1599">
                <a:solidFill>
                  <a:srgbClr val="373939"/>
                </a:solidFill>
                <a:latin typeface="Avenir"/>
                <a:ea typeface="Avenir"/>
                <a:cs typeface="Avenir"/>
                <a:sym typeface="Avenir"/>
              </a:rPr>
              <a:t>GRAY</a:t>
            </a:r>
          </a:p>
        </p:txBody>
      </p:sp>
      <p:sp>
        <p:nvSpPr>
          <p:cNvPr name="TextBox 33" id="33"/>
          <p:cNvSpPr txBox="true"/>
          <p:nvPr/>
        </p:nvSpPr>
        <p:spPr>
          <a:xfrm rot="-5400000">
            <a:off x="1273198" y="8487292"/>
            <a:ext cx="699068" cy="302260"/>
          </a:xfrm>
          <a:prstGeom prst="rect">
            <a:avLst/>
          </a:prstGeom>
        </p:spPr>
        <p:txBody>
          <a:bodyPr anchor="t" rtlCol="false" tIns="0" lIns="0" bIns="0" rIns="0">
            <a:spAutoFit/>
          </a:bodyPr>
          <a:lstStyle/>
          <a:p>
            <a:pPr algn="ctr">
              <a:lnSpc>
                <a:spcPts val="2239"/>
              </a:lnSpc>
            </a:pPr>
            <a:r>
              <a:rPr lang="en-US" sz="1599">
                <a:solidFill>
                  <a:srgbClr val="373939"/>
                </a:solidFill>
                <a:latin typeface="Avenir"/>
                <a:ea typeface="Avenir"/>
                <a:cs typeface="Avenir"/>
                <a:sym typeface="Avenir"/>
              </a:rPr>
              <a:t>BLACK</a:t>
            </a:r>
          </a:p>
        </p:txBody>
      </p:sp>
      <p:sp>
        <p:nvSpPr>
          <p:cNvPr name="TextBox 34" id="34"/>
          <p:cNvSpPr txBox="true"/>
          <p:nvPr/>
        </p:nvSpPr>
        <p:spPr>
          <a:xfrm rot="-5400000">
            <a:off x="1269556" y="7326746"/>
            <a:ext cx="699068" cy="294976"/>
          </a:xfrm>
          <a:prstGeom prst="rect">
            <a:avLst/>
          </a:prstGeom>
        </p:spPr>
        <p:txBody>
          <a:bodyPr anchor="t" rtlCol="false" tIns="0" lIns="0" bIns="0" rIns="0">
            <a:spAutoFit/>
          </a:bodyPr>
          <a:lstStyle/>
          <a:p>
            <a:pPr algn="ctr">
              <a:lnSpc>
                <a:spcPts val="2239"/>
              </a:lnSpc>
            </a:pPr>
            <a:r>
              <a:rPr lang="en-US" sz="1599">
                <a:solidFill>
                  <a:srgbClr val="373939"/>
                </a:solidFill>
                <a:latin typeface="Avenir"/>
                <a:ea typeface="Avenir"/>
                <a:cs typeface="Avenir"/>
                <a:sym typeface="Avenir"/>
              </a:rPr>
              <a:t>WHITE</a:t>
            </a:r>
          </a:p>
        </p:txBody>
      </p:sp>
      <p:sp>
        <p:nvSpPr>
          <p:cNvPr name="TextBox 35" id="35"/>
          <p:cNvSpPr txBox="true"/>
          <p:nvPr/>
        </p:nvSpPr>
        <p:spPr>
          <a:xfrm rot="-5400000">
            <a:off x="1161248" y="4907348"/>
            <a:ext cx="915683" cy="294976"/>
          </a:xfrm>
          <a:prstGeom prst="rect">
            <a:avLst/>
          </a:prstGeom>
        </p:spPr>
        <p:txBody>
          <a:bodyPr anchor="t" rtlCol="false" tIns="0" lIns="0" bIns="0" rIns="0">
            <a:spAutoFit/>
          </a:bodyPr>
          <a:lstStyle/>
          <a:p>
            <a:pPr algn="ctr">
              <a:lnSpc>
                <a:spcPts val="2239"/>
              </a:lnSpc>
            </a:pPr>
            <a:r>
              <a:rPr lang="en-US" sz="1599">
                <a:solidFill>
                  <a:srgbClr val="373939"/>
                </a:solidFill>
                <a:latin typeface="Avenir"/>
                <a:ea typeface="Avenir"/>
                <a:cs typeface="Avenir"/>
                <a:sym typeface="Avenir"/>
              </a:rPr>
              <a:t>BLUE</a:t>
            </a:r>
          </a:p>
        </p:txBody>
      </p:sp>
      <p:sp>
        <p:nvSpPr>
          <p:cNvPr name="TextBox 36" id="36"/>
          <p:cNvSpPr txBox="true"/>
          <p:nvPr/>
        </p:nvSpPr>
        <p:spPr>
          <a:xfrm rot="-5400000">
            <a:off x="1107694" y="3687912"/>
            <a:ext cx="1022789" cy="294976"/>
          </a:xfrm>
          <a:prstGeom prst="rect">
            <a:avLst/>
          </a:prstGeom>
        </p:spPr>
        <p:txBody>
          <a:bodyPr anchor="t" rtlCol="false" tIns="0" lIns="0" bIns="0" rIns="0">
            <a:spAutoFit/>
          </a:bodyPr>
          <a:lstStyle/>
          <a:p>
            <a:pPr algn="ctr">
              <a:lnSpc>
                <a:spcPts val="2239"/>
              </a:lnSpc>
            </a:pPr>
            <a:r>
              <a:rPr lang="en-US" sz="1599">
                <a:solidFill>
                  <a:srgbClr val="373939"/>
                </a:solidFill>
                <a:latin typeface="Avenir"/>
                <a:ea typeface="Avenir"/>
                <a:cs typeface="Avenir"/>
                <a:sym typeface="Avenir"/>
              </a:rPr>
              <a:t>ORANGE</a:t>
            </a:r>
          </a:p>
        </p:txBody>
      </p:sp>
      <p:sp>
        <p:nvSpPr>
          <p:cNvPr name="Freeform 37" id="37"/>
          <p:cNvSpPr/>
          <p:nvPr/>
        </p:nvSpPr>
        <p:spPr>
          <a:xfrm flipH="false" flipV="false" rot="0">
            <a:off x="4793270" y="8300816"/>
            <a:ext cx="517801" cy="675213"/>
          </a:xfrm>
          <a:custGeom>
            <a:avLst/>
            <a:gdLst/>
            <a:ahLst/>
            <a:cxnLst/>
            <a:rect r="r" b="b" t="t" l="l"/>
            <a:pathLst>
              <a:path h="675213" w="517801">
                <a:moveTo>
                  <a:pt x="0" y="0"/>
                </a:moveTo>
                <a:lnTo>
                  <a:pt x="517802" y="0"/>
                </a:lnTo>
                <a:lnTo>
                  <a:pt x="517802" y="675213"/>
                </a:lnTo>
                <a:lnTo>
                  <a:pt x="0" y="675213"/>
                </a:lnTo>
                <a:lnTo>
                  <a:pt x="0" y="0"/>
                </a:lnTo>
                <a:close/>
              </a:path>
            </a:pathLst>
          </a:custGeom>
          <a:blipFill>
            <a:blip r:embed="rId2"/>
            <a:stretch>
              <a:fillRect l="0" t="0" r="0" b="0"/>
            </a:stretch>
          </a:blipFill>
        </p:spPr>
      </p:sp>
      <p:sp>
        <p:nvSpPr>
          <p:cNvPr name="Freeform 38" id="38"/>
          <p:cNvSpPr/>
          <p:nvPr/>
        </p:nvSpPr>
        <p:spPr>
          <a:xfrm flipH="false" flipV="false" rot="0">
            <a:off x="10680122" y="8304998"/>
            <a:ext cx="517801" cy="675213"/>
          </a:xfrm>
          <a:custGeom>
            <a:avLst/>
            <a:gdLst/>
            <a:ahLst/>
            <a:cxnLst/>
            <a:rect r="r" b="b" t="t" l="l"/>
            <a:pathLst>
              <a:path h="675213" w="517801">
                <a:moveTo>
                  <a:pt x="0" y="0"/>
                </a:moveTo>
                <a:lnTo>
                  <a:pt x="517802" y="0"/>
                </a:lnTo>
                <a:lnTo>
                  <a:pt x="517802" y="675213"/>
                </a:lnTo>
                <a:lnTo>
                  <a:pt x="0" y="675213"/>
                </a:lnTo>
                <a:lnTo>
                  <a:pt x="0" y="0"/>
                </a:lnTo>
                <a:close/>
              </a:path>
            </a:pathLst>
          </a:custGeom>
          <a:blipFill>
            <a:blip r:embed="rId2"/>
            <a:stretch>
              <a:fillRect l="0" t="0" r="0" b="0"/>
            </a:stretch>
          </a:blipFill>
        </p:spPr>
      </p:sp>
      <p:sp>
        <p:nvSpPr>
          <p:cNvPr name="AutoShape 39" id="39"/>
          <p:cNvSpPr/>
          <p:nvPr/>
        </p:nvSpPr>
        <p:spPr>
          <a:xfrm>
            <a:off x="1028722" y="4461095"/>
            <a:ext cx="16630359" cy="19050"/>
          </a:xfrm>
          <a:prstGeom prst="line">
            <a:avLst/>
          </a:prstGeom>
          <a:ln cap="flat" w="38100">
            <a:solidFill>
              <a:srgbClr val="FFFFFF"/>
            </a:solidFill>
            <a:prstDash val="solid"/>
            <a:headEnd type="none" len="sm" w="sm"/>
            <a:tailEnd type="none" len="sm" w="sm"/>
          </a:ln>
        </p:spPr>
      </p:sp>
      <p:sp>
        <p:nvSpPr>
          <p:cNvPr name="TextBox 40" id="40"/>
          <p:cNvSpPr txBox="true"/>
          <p:nvPr/>
        </p:nvSpPr>
        <p:spPr>
          <a:xfrm rot="-5400000">
            <a:off x="1269556" y="6026482"/>
            <a:ext cx="699068" cy="563917"/>
          </a:xfrm>
          <a:prstGeom prst="rect">
            <a:avLst/>
          </a:prstGeom>
        </p:spPr>
        <p:txBody>
          <a:bodyPr anchor="t" rtlCol="false" tIns="0" lIns="0" bIns="0" rIns="0">
            <a:spAutoFit/>
          </a:bodyPr>
          <a:lstStyle/>
          <a:p>
            <a:pPr algn="ctr">
              <a:lnSpc>
                <a:spcPts val="2239"/>
              </a:lnSpc>
            </a:pPr>
            <a:r>
              <a:rPr lang="en-US" sz="1599">
                <a:solidFill>
                  <a:srgbClr val="373939"/>
                </a:solidFill>
                <a:latin typeface="Avenir"/>
                <a:ea typeface="Avenir"/>
                <a:cs typeface="Avenir"/>
                <a:sym typeface="Avenir"/>
              </a:rPr>
              <a:t>SOFT BLACK</a:t>
            </a:r>
          </a:p>
        </p:txBody>
      </p:sp>
      <p:sp>
        <p:nvSpPr>
          <p:cNvPr name="Freeform 41" id="41"/>
          <p:cNvSpPr/>
          <p:nvPr/>
        </p:nvSpPr>
        <p:spPr>
          <a:xfrm flipH="false" flipV="false" rot="0">
            <a:off x="16273474" y="8312743"/>
            <a:ext cx="517801" cy="675213"/>
          </a:xfrm>
          <a:custGeom>
            <a:avLst/>
            <a:gdLst/>
            <a:ahLst/>
            <a:cxnLst/>
            <a:rect r="r" b="b" t="t" l="l"/>
            <a:pathLst>
              <a:path h="675213" w="517801">
                <a:moveTo>
                  <a:pt x="0" y="0"/>
                </a:moveTo>
                <a:lnTo>
                  <a:pt x="517801" y="0"/>
                </a:lnTo>
                <a:lnTo>
                  <a:pt x="517801" y="675213"/>
                </a:lnTo>
                <a:lnTo>
                  <a:pt x="0" y="675213"/>
                </a:lnTo>
                <a:lnTo>
                  <a:pt x="0" y="0"/>
                </a:lnTo>
                <a:close/>
              </a:path>
            </a:pathLst>
          </a:custGeom>
          <a:blipFill>
            <a:blip r:embed="rId2"/>
            <a:stretch>
              <a:fillRect l="0" t="0" r="0" b="0"/>
            </a:stretch>
          </a:blipFill>
        </p:spPr>
      </p:sp>
      <p:sp>
        <p:nvSpPr>
          <p:cNvPr name="Freeform 42" id="42"/>
          <p:cNvSpPr/>
          <p:nvPr/>
        </p:nvSpPr>
        <p:spPr>
          <a:xfrm flipH="false" flipV="false" rot="0">
            <a:off x="8743786" y="3497794"/>
            <a:ext cx="517801" cy="675213"/>
          </a:xfrm>
          <a:custGeom>
            <a:avLst/>
            <a:gdLst/>
            <a:ahLst/>
            <a:cxnLst/>
            <a:rect r="r" b="b" t="t" l="l"/>
            <a:pathLst>
              <a:path h="675213" w="517801">
                <a:moveTo>
                  <a:pt x="0" y="0"/>
                </a:moveTo>
                <a:lnTo>
                  <a:pt x="517801" y="0"/>
                </a:lnTo>
                <a:lnTo>
                  <a:pt x="517801" y="675213"/>
                </a:lnTo>
                <a:lnTo>
                  <a:pt x="0" y="675213"/>
                </a:lnTo>
                <a:lnTo>
                  <a:pt x="0" y="0"/>
                </a:lnTo>
                <a:close/>
              </a:path>
            </a:pathLst>
          </a:custGeom>
          <a:blipFill>
            <a:blip r:embed="rId3"/>
            <a:stretch>
              <a:fillRect l="0" t="0" r="0" b="0"/>
            </a:stretch>
          </a:blipFill>
        </p:spPr>
      </p:sp>
      <p:sp>
        <p:nvSpPr>
          <p:cNvPr name="Freeform 43" id="43"/>
          <p:cNvSpPr/>
          <p:nvPr/>
        </p:nvSpPr>
        <p:spPr>
          <a:xfrm flipH="false" flipV="false" rot="0">
            <a:off x="12563990" y="3497794"/>
            <a:ext cx="517801" cy="675213"/>
          </a:xfrm>
          <a:custGeom>
            <a:avLst/>
            <a:gdLst/>
            <a:ahLst/>
            <a:cxnLst/>
            <a:rect r="r" b="b" t="t" l="l"/>
            <a:pathLst>
              <a:path h="675213" w="517801">
                <a:moveTo>
                  <a:pt x="0" y="0"/>
                </a:moveTo>
                <a:lnTo>
                  <a:pt x="517801" y="0"/>
                </a:lnTo>
                <a:lnTo>
                  <a:pt x="517801" y="675213"/>
                </a:lnTo>
                <a:lnTo>
                  <a:pt x="0" y="675213"/>
                </a:lnTo>
                <a:lnTo>
                  <a:pt x="0" y="0"/>
                </a:lnTo>
                <a:close/>
              </a:path>
            </a:pathLst>
          </a:custGeom>
          <a:blipFill>
            <a:blip r:embed="rId3"/>
            <a:stretch>
              <a:fillRect l="0" t="0" r="0" b="0"/>
            </a:stretch>
          </a:blipFill>
        </p:spPr>
      </p:sp>
      <p:sp>
        <p:nvSpPr>
          <p:cNvPr name="Freeform 44" id="44"/>
          <p:cNvSpPr/>
          <p:nvPr/>
        </p:nvSpPr>
        <p:spPr>
          <a:xfrm flipH="false" flipV="false" rot="0">
            <a:off x="10680122" y="3497794"/>
            <a:ext cx="517801" cy="675213"/>
          </a:xfrm>
          <a:custGeom>
            <a:avLst/>
            <a:gdLst/>
            <a:ahLst/>
            <a:cxnLst/>
            <a:rect r="r" b="b" t="t" l="l"/>
            <a:pathLst>
              <a:path h="675213" w="517801">
                <a:moveTo>
                  <a:pt x="0" y="0"/>
                </a:moveTo>
                <a:lnTo>
                  <a:pt x="517802" y="0"/>
                </a:lnTo>
                <a:lnTo>
                  <a:pt x="517802" y="675213"/>
                </a:lnTo>
                <a:lnTo>
                  <a:pt x="0" y="675213"/>
                </a:lnTo>
                <a:lnTo>
                  <a:pt x="0" y="0"/>
                </a:lnTo>
                <a:close/>
              </a:path>
            </a:pathLst>
          </a:custGeom>
          <a:blipFill>
            <a:blip r:embed="rId3"/>
            <a:stretch>
              <a:fillRect l="0" t="0" r="0" b="0"/>
            </a:stretch>
          </a:blipFill>
        </p:spPr>
      </p:sp>
      <p:sp>
        <p:nvSpPr>
          <p:cNvPr name="Freeform 45" id="45"/>
          <p:cNvSpPr/>
          <p:nvPr/>
        </p:nvSpPr>
        <p:spPr>
          <a:xfrm flipH="false" flipV="false" rot="0">
            <a:off x="14418732" y="3497794"/>
            <a:ext cx="517801" cy="675213"/>
          </a:xfrm>
          <a:custGeom>
            <a:avLst/>
            <a:gdLst/>
            <a:ahLst/>
            <a:cxnLst/>
            <a:rect r="r" b="b" t="t" l="l"/>
            <a:pathLst>
              <a:path h="675213" w="517801">
                <a:moveTo>
                  <a:pt x="0" y="0"/>
                </a:moveTo>
                <a:lnTo>
                  <a:pt x="517801" y="0"/>
                </a:lnTo>
                <a:lnTo>
                  <a:pt x="517801" y="675213"/>
                </a:lnTo>
                <a:lnTo>
                  <a:pt x="0" y="675213"/>
                </a:lnTo>
                <a:lnTo>
                  <a:pt x="0" y="0"/>
                </a:lnTo>
                <a:close/>
              </a:path>
            </a:pathLst>
          </a:custGeom>
          <a:blipFill>
            <a:blip r:embed="rId3"/>
            <a:stretch>
              <a:fillRect l="0" t="0" r="0" b="0"/>
            </a:stretch>
          </a:blipFill>
        </p:spPr>
      </p:sp>
      <p:sp>
        <p:nvSpPr>
          <p:cNvPr name="Freeform 46" id="46"/>
          <p:cNvSpPr/>
          <p:nvPr/>
        </p:nvSpPr>
        <p:spPr>
          <a:xfrm flipH="false" flipV="false" rot="0">
            <a:off x="10680122" y="4805894"/>
            <a:ext cx="517801" cy="675213"/>
          </a:xfrm>
          <a:custGeom>
            <a:avLst/>
            <a:gdLst/>
            <a:ahLst/>
            <a:cxnLst/>
            <a:rect r="r" b="b" t="t" l="l"/>
            <a:pathLst>
              <a:path h="675213" w="517801">
                <a:moveTo>
                  <a:pt x="0" y="0"/>
                </a:moveTo>
                <a:lnTo>
                  <a:pt x="517802" y="0"/>
                </a:lnTo>
                <a:lnTo>
                  <a:pt x="517802" y="675212"/>
                </a:lnTo>
                <a:lnTo>
                  <a:pt x="0" y="675212"/>
                </a:lnTo>
                <a:lnTo>
                  <a:pt x="0" y="0"/>
                </a:lnTo>
                <a:close/>
              </a:path>
            </a:pathLst>
          </a:custGeom>
          <a:blipFill>
            <a:blip r:embed="rId4"/>
            <a:stretch>
              <a:fillRect l="0" t="0" r="0" b="0"/>
            </a:stretch>
          </a:blipFill>
        </p:spPr>
      </p:sp>
      <p:sp>
        <p:nvSpPr>
          <p:cNvPr name="Freeform 47" id="47"/>
          <p:cNvSpPr/>
          <p:nvPr/>
        </p:nvSpPr>
        <p:spPr>
          <a:xfrm flipH="false" flipV="false" rot="0">
            <a:off x="8743786" y="4805894"/>
            <a:ext cx="517801" cy="675213"/>
          </a:xfrm>
          <a:custGeom>
            <a:avLst/>
            <a:gdLst/>
            <a:ahLst/>
            <a:cxnLst/>
            <a:rect r="r" b="b" t="t" l="l"/>
            <a:pathLst>
              <a:path h="675213" w="517801">
                <a:moveTo>
                  <a:pt x="0" y="0"/>
                </a:moveTo>
                <a:lnTo>
                  <a:pt x="517801" y="0"/>
                </a:lnTo>
                <a:lnTo>
                  <a:pt x="517801" y="675212"/>
                </a:lnTo>
                <a:lnTo>
                  <a:pt x="0" y="675212"/>
                </a:lnTo>
                <a:lnTo>
                  <a:pt x="0" y="0"/>
                </a:lnTo>
                <a:close/>
              </a:path>
            </a:pathLst>
          </a:custGeom>
          <a:blipFill>
            <a:blip r:embed="rId4"/>
            <a:stretch>
              <a:fillRect l="0" t="0" r="0" b="0"/>
            </a:stretch>
          </a:blipFill>
        </p:spPr>
      </p:sp>
      <p:sp>
        <p:nvSpPr>
          <p:cNvPr name="Freeform 48" id="48"/>
          <p:cNvSpPr/>
          <p:nvPr/>
        </p:nvSpPr>
        <p:spPr>
          <a:xfrm flipH="false" flipV="false" rot="0">
            <a:off x="12563990" y="4805894"/>
            <a:ext cx="517801" cy="675213"/>
          </a:xfrm>
          <a:custGeom>
            <a:avLst/>
            <a:gdLst/>
            <a:ahLst/>
            <a:cxnLst/>
            <a:rect r="r" b="b" t="t" l="l"/>
            <a:pathLst>
              <a:path h="675213" w="517801">
                <a:moveTo>
                  <a:pt x="0" y="0"/>
                </a:moveTo>
                <a:lnTo>
                  <a:pt x="517801" y="0"/>
                </a:lnTo>
                <a:lnTo>
                  <a:pt x="517801" y="675212"/>
                </a:lnTo>
                <a:lnTo>
                  <a:pt x="0" y="675212"/>
                </a:lnTo>
                <a:lnTo>
                  <a:pt x="0" y="0"/>
                </a:lnTo>
                <a:close/>
              </a:path>
            </a:pathLst>
          </a:custGeom>
          <a:blipFill>
            <a:blip r:embed="rId4"/>
            <a:stretch>
              <a:fillRect l="0" t="0" r="0" b="0"/>
            </a:stretch>
          </a:blipFill>
        </p:spPr>
      </p:sp>
      <p:sp>
        <p:nvSpPr>
          <p:cNvPr name="Freeform 49" id="49"/>
          <p:cNvSpPr/>
          <p:nvPr/>
        </p:nvSpPr>
        <p:spPr>
          <a:xfrm flipH="false" flipV="false" rot="0">
            <a:off x="14418732" y="4805894"/>
            <a:ext cx="517801" cy="675213"/>
          </a:xfrm>
          <a:custGeom>
            <a:avLst/>
            <a:gdLst/>
            <a:ahLst/>
            <a:cxnLst/>
            <a:rect r="r" b="b" t="t" l="l"/>
            <a:pathLst>
              <a:path h="675213" w="517801">
                <a:moveTo>
                  <a:pt x="0" y="0"/>
                </a:moveTo>
                <a:lnTo>
                  <a:pt x="517801" y="0"/>
                </a:lnTo>
                <a:lnTo>
                  <a:pt x="517801" y="675212"/>
                </a:lnTo>
                <a:lnTo>
                  <a:pt x="0" y="675212"/>
                </a:lnTo>
                <a:lnTo>
                  <a:pt x="0" y="0"/>
                </a:lnTo>
                <a:close/>
              </a:path>
            </a:pathLst>
          </a:custGeom>
          <a:blipFill>
            <a:blip r:embed="rId4"/>
            <a:stretch>
              <a:fillRect l="0" t="0" r="0" b="0"/>
            </a:stretch>
          </a:blipFill>
        </p:spPr>
      </p:sp>
      <p:sp>
        <p:nvSpPr>
          <p:cNvPr name="Freeform 50" id="50"/>
          <p:cNvSpPr/>
          <p:nvPr/>
        </p:nvSpPr>
        <p:spPr>
          <a:xfrm flipH="false" flipV="false" rot="0">
            <a:off x="10680122" y="5970835"/>
            <a:ext cx="517801" cy="675213"/>
          </a:xfrm>
          <a:custGeom>
            <a:avLst/>
            <a:gdLst/>
            <a:ahLst/>
            <a:cxnLst/>
            <a:rect r="r" b="b" t="t" l="l"/>
            <a:pathLst>
              <a:path h="675213" w="517801">
                <a:moveTo>
                  <a:pt x="0" y="0"/>
                </a:moveTo>
                <a:lnTo>
                  <a:pt x="517802" y="0"/>
                </a:lnTo>
                <a:lnTo>
                  <a:pt x="517802" y="675213"/>
                </a:lnTo>
                <a:lnTo>
                  <a:pt x="0" y="675213"/>
                </a:lnTo>
                <a:lnTo>
                  <a:pt x="0" y="0"/>
                </a:lnTo>
                <a:close/>
              </a:path>
            </a:pathLst>
          </a:custGeom>
          <a:blipFill>
            <a:blip r:embed="rId5"/>
            <a:stretch>
              <a:fillRect l="0" t="0" r="0" b="0"/>
            </a:stretch>
          </a:blipFill>
        </p:spPr>
      </p:sp>
      <p:sp>
        <p:nvSpPr>
          <p:cNvPr name="Freeform 51" id="51"/>
          <p:cNvSpPr/>
          <p:nvPr/>
        </p:nvSpPr>
        <p:spPr>
          <a:xfrm flipH="false" flipV="false" rot="0">
            <a:off x="4793270" y="7185051"/>
            <a:ext cx="517801" cy="675213"/>
          </a:xfrm>
          <a:custGeom>
            <a:avLst/>
            <a:gdLst/>
            <a:ahLst/>
            <a:cxnLst/>
            <a:rect r="r" b="b" t="t" l="l"/>
            <a:pathLst>
              <a:path h="675213" w="517801">
                <a:moveTo>
                  <a:pt x="0" y="0"/>
                </a:moveTo>
                <a:lnTo>
                  <a:pt x="517802" y="0"/>
                </a:lnTo>
                <a:lnTo>
                  <a:pt x="517802" y="675212"/>
                </a:lnTo>
                <a:lnTo>
                  <a:pt x="0" y="675212"/>
                </a:lnTo>
                <a:lnTo>
                  <a:pt x="0" y="0"/>
                </a:lnTo>
                <a:close/>
              </a:path>
            </a:pathLst>
          </a:custGeom>
          <a:blipFill>
            <a:blip r:embed="rId6"/>
            <a:stretch>
              <a:fillRect l="0" t="0" r="0" b="0"/>
            </a:stretch>
          </a:blipFill>
        </p:spPr>
      </p:sp>
      <p:sp>
        <p:nvSpPr>
          <p:cNvPr name="Freeform 52" id="52"/>
          <p:cNvSpPr/>
          <p:nvPr/>
        </p:nvSpPr>
        <p:spPr>
          <a:xfrm flipH="false" flipV="false" rot="0">
            <a:off x="8743786" y="7210425"/>
            <a:ext cx="517801" cy="675213"/>
          </a:xfrm>
          <a:custGeom>
            <a:avLst/>
            <a:gdLst/>
            <a:ahLst/>
            <a:cxnLst/>
            <a:rect r="r" b="b" t="t" l="l"/>
            <a:pathLst>
              <a:path h="675213" w="517801">
                <a:moveTo>
                  <a:pt x="0" y="0"/>
                </a:moveTo>
                <a:lnTo>
                  <a:pt x="517801" y="0"/>
                </a:lnTo>
                <a:lnTo>
                  <a:pt x="517801" y="675213"/>
                </a:lnTo>
                <a:lnTo>
                  <a:pt x="0" y="675213"/>
                </a:lnTo>
                <a:lnTo>
                  <a:pt x="0" y="0"/>
                </a:lnTo>
                <a:close/>
              </a:path>
            </a:pathLst>
          </a:custGeom>
          <a:blipFill>
            <a:blip r:embed="rId6"/>
            <a:stretch>
              <a:fillRect l="0" t="0" r="0" b="0"/>
            </a:stretch>
          </a:blipFill>
        </p:spPr>
      </p:sp>
      <p:sp>
        <p:nvSpPr>
          <p:cNvPr name="Freeform 53" id="53"/>
          <p:cNvSpPr/>
          <p:nvPr/>
        </p:nvSpPr>
        <p:spPr>
          <a:xfrm flipH="false" flipV="false" rot="0">
            <a:off x="12563990" y="7210425"/>
            <a:ext cx="517801" cy="675213"/>
          </a:xfrm>
          <a:custGeom>
            <a:avLst/>
            <a:gdLst/>
            <a:ahLst/>
            <a:cxnLst/>
            <a:rect r="r" b="b" t="t" l="l"/>
            <a:pathLst>
              <a:path h="675213" w="517801">
                <a:moveTo>
                  <a:pt x="0" y="0"/>
                </a:moveTo>
                <a:lnTo>
                  <a:pt x="517801" y="0"/>
                </a:lnTo>
                <a:lnTo>
                  <a:pt x="517801" y="675213"/>
                </a:lnTo>
                <a:lnTo>
                  <a:pt x="0" y="675213"/>
                </a:lnTo>
                <a:lnTo>
                  <a:pt x="0" y="0"/>
                </a:lnTo>
                <a:close/>
              </a:path>
            </a:pathLst>
          </a:custGeom>
          <a:blipFill>
            <a:blip r:embed="rId6"/>
            <a:stretch>
              <a:fillRect l="0" t="0" r="0" b="0"/>
            </a:stretch>
          </a:blipFill>
        </p:spPr>
      </p:sp>
      <p:sp>
        <p:nvSpPr>
          <p:cNvPr name="Freeform 54" id="54"/>
          <p:cNvSpPr/>
          <p:nvPr/>
        </p:nvSpPr>
        <p:spPr>
          <a:xfrm flipH="false" flipV="false" rot="0">
            <a:off x="14418732" y="7210425"/>
            <a:ext cx="517801" cy="675213"/>
          </a:xfrm>
          <a:custGeom>
            <a:avLst/>
            <a:gdLst/>
            <a:ahLst/>
            <a:cxnLst/>
            <a:rect r="r" b="b" t="t" l="l"/>
            <a:pathLst>
              <a:path h="675213" w="517801">
                <a:moveTo>
                  <a:pt x="0" y="0"/>
                </a:moveTo>
                <a:lnTo>
                  <a:pt x="517801" y="0"/>
                </a:lnTo>
                <a:lnTo>
                  <a:pt x="517801" y="675213"/>
                </a:lnTo>
                <a:lnTo>
                  <a:pt x="0" y="675213"/>
                </a:lnTo>
                <a:lnTo>
                  <a:pt x="0" y="0"/>
                </a:lnTo>
                <a:close/>
              </a:path>
            </a:pathLst>
          </a:custGeom>
          <a:blipFill>
            <a:blip r:embed="rId6"/>
            <a:stretch>
              <a:fillRect l="0" t="0" r="0" b="0"/>
            </a:stretch>
          </a:blipFill>
        </p:spPr>
      </p:sp>
      <p:sp>
        <p:nvSpPr>
          <p:cNvPr name="Freeform 55" id="55"/>
          <p:cNvSpPr/>
          <p:nvPr/>
        </p:nvSpPr>
        <p:spPr>
          <a:xfrm flipH="false" flipV="false" rot="0">
            <a:off x="8743786" y="9448800"/>
            <a:ext cx="517801" cy="675213"/>
          </a:xfrm>
          <a:custGeom>
            <a:avLst/>
            <a:gdLst/>
            <a:ahLst/>
            <a:cxnLst/>
            <a:rect r="r" b="b" t="t" l="l"/>
            <a:pathLst>
              <a:path h="675213" w="517801">
                <a:moveTo>
                  <a:pt x="0" y="0"/>
                </a:moveTo>
                <a:lnTo>
                  <a:pt x="517801" y="0"/>
                </a:lnTo>
                <a:lnTo>
                  <a:pt x="517801" y="675213"/>
                </a:lnTo>
                <a:lnTo>
                  <a:pt x="0" y="675213"/>
                </a:lnTo>
                <a:lnTo>
                  <a:pt x="0" y="0"/>
                </a:lnTo>
                <a:close/>
              </a:path>
            </a:pathLst>
          </a:custGeom>
          <a:blipFill>
            <a:blip r:embed="rId7"/>
            <a:stretch>
              <a:fillRect l="0" t="0" r="0" b="0"/>
            </a:stretch>
          </a:blipFill>
        </p:spPr>
      </p:sp>
      <p:sp>
        <p:nvSpPr>
          <p:cNvPr name="Freeform 56" id="56"/>
          <p:cNvSpPr/>
          <p:nvPr/>
        </p:nvSpPr>
        <p:spPr>
          <a:xfrm flipH="false" flipV="false" rot="0">
            <a:off x="12563990" y="9448800"/>
            <a:ext cx="517801" cy="675213"/>
          </a:xfrm>
          <a:custGeom>
            <a:avLst/>
            <a:gdLst/>
            <a:ahLst/>
            <a:cxnLst/>
            <a:rect r="r" b="b" t="t" l="l"/>
            <a:pathLst>
              <a:path h="675213" w="517801">
                <a:moveTo>
                  <a:pt x="0" y="0"/>
                </a:moveTo>
                <a:lnTo>
                  <a:pt x="517801" y="0"/>
                </a:lnTo>
                <a:lnTo>
                  <a:pt x="517801" y="675213"/>
                </a:lnTo>
                <a:lnTo>
                  <a:pt x="0" y="675213"/>
                </a:lnTo>
                <a:lnTo>
                  <a:pt x="0" y="0"/>
                </a:lnTo>
                <a:close/>
              </a:path>
            </a:pathLst>
          </a:custGeom>
          <a:blipFill>
            <a:blip r:embed="rId7"/>
            <a:stretch>
              <a:fillRect l="0" t="0" r="0" b="0"/>
            </a:stretch>
          </a:blipFill>
        </p:spPr>
      </p:sp>
      <p:sp>
        <p:nvSpPr>
          <p:cNvPr name="Freeform 57" id="57"/>
          <p:cNvSpPr/>
          <p:nvPr/>
        </p:nvSpPr>
        <p:spPr>
          <a:xfrm flipH="false" flipV="false" rot="0">
            <a:off x="14418732" y="9448800"/>
            <a:ext cx="517801" cy="675213"/>
          </a:xfrm>
          <a:custGeom>
            <a:avLst/>
            <a:gdLst/>
            <a:ahLst/>
            <a:cxnLst/>
            <a:rect r="r" b="b" t="t" l="l"/>
            <a:pathLst>
              <a:path h="675213" w="517801">
                <a:moveTo>
                  <a:pt x="0" y="0"/>
                </a:moveTo>
                <a:lnTo>
                  <a:pt x="517801" y="0"/>
                </a:lnTo>
                <a:lnTo>
                  <a:pt x="517801" y="675213"/>
                </a:lnTo>
                <a:lnTo>
                  <a:pt x="0" y="675213"/>
                </a:lnTo>
                <a:lnTo>
                  <a:pt x="0" y="0"/>
                </a:lnTo>
                <a:close/>
              </a:path>
            </a:pathLst>
          </a:custGeom>
          <a:blipFill>
            <a:blip r:embed="rId7"/>
            <a:stretch>
              <a:fillRect l="0" t="0" r="0" b="0"/>
            </a:stretch>
          </a:blipFill>
        </p:spPr>
      </p:sp>
      <p:sp>
        <p:nvSpPr>
          <p:cNvPr name="Freeform 58" id="58"/>
          <p:cNvSpPr/>
          <p:nvPr/>
        </p:nvSpPr>
        <p:spPr>
          <a:xfrm flipH="false" flipV="false" rot="0">
            <a:off x="6775183" y="8316925"/>
            <a:ext cx="517801" cy="675213"/>
          </a:xfrm>
          <a:custGeom>
            <a:avLst/>
            <a:gdLst/>
            <a:ahLst/>
            <a:cxnLst/>
            <a:rect r="r" b="b" t="t" l="l"/>
            <a:pathLst>
              <a:path h="675213" w="517801">
                <a:moveTo>
                  <a:pt x="0" y="0"/>
                </a:moveTo>
                <a:lnTo>
                  <a:pt x="517802" y="0"/>
                </a:lnTo>
                <a:lnTo>
                  <a:pt x="517802" y="675213"/>
                </a:lnTo>
                <a:lnTo>
                  <a:pt x="0" y="675213"/>
                </a:lnTo>
                <a:lnTo>
                  <a:pt x="0" y="0"/>
                </a:lnTo>
                <a:close/>
              </a:path>
            </a:pathLst>
          </a:custGeom>
          <a:blipFill>
            <a:blip r:embed="rId2"/>
            <a:stretch>
              <a:fillRect l="0" t="0" r="0" b="0"/>
            </a:stretch>
          </a:blipFill>
        </p:spPr>
      </p:sp>
      <p:sp>
        <p:nvSpPr>
          <p:cNvPr name="Freeform 59" id="59"/>
          <p:cNvSpPr/>
          <p:nvPr/>
        </p:nvSpPr>
        <p:spPr>
          <a:xfrm flipH="false" flipV="false" rot="0">
            <a:off x="2796340" y="8288888"/>
            <a:ext cx="517801" cy="675213"/>
          </a:xfrm>
          <a:custGeom>
            <a:avLst/>
            <a:gdLst/>
            <a:ahLst/>
            <a:cxnLst/>
            <a:rect r="r" b="b" t="t" l="l"/>
            <a:pathLst>
              <a:path h="675213" w="517801">
                <a:moveTo>
                  <a:pt x="0" y="0"/>
                </a:moveTo>
                <a:lnTo>
                  <a:pt x="517801" y="0"/>
                </a:lnTo>
                <a:lnTo>
                  <a:pt x="517801" y="675213"/>
                </a:lnTo>
                <a:lnTo>
                  <a:pt x="0" y="675213"/>
                </a:lnTo>
                <a:lnTo>
                  <a:pt x="0" y="0"/>
                </a:lnTo>
                <a:close/>
              </a:path>
            </a:pathLst>
          </a:custGeom>
          <a:blipFill>
            <a:blip r:embed="rId2"/>
            <a:stretch>
              <a:fillRect l="0" t="0" r="0" b="0"/>
            </a:stretch>
          </a:blipFill>
        </p:spPr>
      </p:sp>
      <p:sp>
        <p:nvSpPr>
          <p:cNvPr name="TextBox 60" id="60"/>
          <p:cNvSpPr txBox="true"/>
          <p:nvPr/>
        </p:nvSpPr>
        <p:spPr>
          <a:xfrm rot="-5400000">
            <a:off x="3808874" y="7400391"/>
            <a:ext cx="997610" cy="193707"/>
          </a:xfrm>
          <a:prstGeom prst="rect">
            <a:avLst/>
          </a:prstGeom>
        </p:spPr>
        <p:txBody>
          <a:bodyPr anchor="t" rtlCol="false" tIns="0" lIns="0" bIns="0" rIns="0">
            <a:spAutoFit/>
          </a:bodyPr>
          <a:lstStyle/>
          <a:p>
            <a:pPr algn="ctr">
              <a:lnSpc>
                <a:spcPts val="1400"/>
              </a:lnSpc>
            </a:pPr>
            <a:r>
              <a:rPr lang="en-US" b="true" sz="1000">
                <a:solidFill>
                  <a:srgbClr val="FFFFFF"/>
                </a:solidFill>
                <a:latin typeface="Avenir Ultra-Bold"/>
                <a:ea typeface="Avenir Ultra-Bold"/>
                <a:cs typeface="Avenir Ultra-Bold"/>
                <a:sym typeface="Avenir Ultra-Bold"/>
              </a:rPr>
              <a:t>MUST BE BOLD</a:t>
            </a:r>
          </a:p>
        </p:txBody>
      </p:sp>
      <p:sp>
        <p:nvSpPr>
          <p:cNvPr name="TextBox 61" id="61"/>
          <p:cNvSpPr txBox="true"/>
          <p:nvPr/>
        </p:nvSpPr>
        <p:spPr>
          <a:xfrm rot="-5400000">
            <a:off x="11652368" y="4990044"/>
            <a:ext cx="997610" cy="193707"/>
          </a:xfrm>
          <a:prstGeom prst="rect">
            <a:avLst/>
          </a:prstGeom>
        </p:spPr>
        <p:txBody>
          <a:bodyPr anchor="t" rtlCol="false" tIns="0" lIns="0" bIns="0" rIns="0">
            <a:spAutoFit/>
          </a:bodyPr>
          <a:lstStyle/>
          <a:p>
            <a:pPr algn="ctr">
              <a:lnSpc>
                <a:spcPts val="1400"/>
              </a:lnSpc>
            </a:pPr>
            <a:r>
              <a:rPr lang="en-US" b="true" sz="1000">
                <a:solidFill>
                  <a:srgbClr val="FFFFFF"/>
                </a:solidFill>
                <a:latin typeface="Avenir Ultra-Bold"/>
                <a:ea typeface="Avenir Ultra-Bold"/>
                <a:cs typeface="Avenir Ultra-Bold"/>
                <a:sym typeface="Avenir Ultra-Bold"/>
              </a:rPr>
              <a:t>MUST BE BOLD</a:t>
            </a:r>
          </a:p>
        </p:txBody>
      </p:sp>
      <p:sp>
        <p:nvSpPr>
          <p:cNvPr name="TextBox 62" id="62"/>
          <p:cNvSpPr txBox="true"/>
          <p:nvPr/>
        </p:nvSpPr>
        <p:spPr>
          <a:xfrm rot="-5400000">
            <a:off x="11652368" y="9672906"/>
            <a:ext cx="997610" cy="193707"/>
          </a:xfrm>
          <a:prstGeom prst="rect">
            <a:avLst/>
          </a:prstGeom>
        </p:spPr>
        <p:txBody>
          <a:bodyPr anchor="t" rtlCol="false" tIns="0" lIns="0" bIns="0" rIns="0">
            <a:spAutoFit/>
          </a:bodyPr>
          <a:lstStyle/>
          <a:p>
            <a:pPr algn="ctr">
              <a:lnSpc>
                <a:spcPts val="1400"/>
              </a:lnSpc>
            </a:pPr>
            <a:r>
              <a:rPr lang="en-US" b="true" sz="1000">
                <a:solidFill>
                  <a:srgbClr val="FFFFFF"/>
                </a:solidFill>
                <a:latin typeface="Avenir Ultra-Bold"/>
                <a:ea typeface="Avenir Ultra-Bold"/>
                <a:cs typeface="Avenir Ultra-Bold"/>
                <a:sym typeface="Avenir Ultra-Bold"/>
              </a:rPr>
              <a:t>MUST BE BOLD</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a:hlinkClick r:id="rId4" tooltip="https://www.linkedin.com/company/egroup-inc/"/>
          </p:cNvPr>
          <p:cNvSpPr/>
          <p:nvPr/>
        </p:nvSpPr>
        <p:spPr>
          <a:xfrm flipH="false" flipV="false" rot="0">
            <a:off x="1394919" y="2630633"/>
            <a:ext cx="528866" cy="528866"/>
          </a:xfrm>
          <a:custGeom>
            <a:avLst/>
            <a:gdLst/>
            <a:ahLst/>
            <a:cxnLst/>
            <a:rect r="r" b="b" t="t" l="l"/>
            <a:pathLst>
              <a:path h="528866" w="528866">
                <a:moveTo>
                  <a:pt x="0" y="0"/>
                </a:moveTo>
                <a:lnTo>
                  <a:pt x="528865" y="0"/>
                </a:lnTo>
                <a:lnTo>
                  <a:pt x="528865" y="528866"/>
                </a:lnTo>
                <a:lnTo>
                  <a:pt x="0" y="5288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a:hlinkClick r:id="rId7" tooltip="https://www.instagram.com/egroupinc/"/>
          </p:cNvPr>
          <p:cNvSpPr/>
          <p:nvPr/>
        </p:nvSpPr>
        <p:spPr>
          <a:xfrm flipH="false" flipV="false" rot="0">
            <a:off x="1394919" y="4189082"/>
            <a:ext cx="528866" cy="528866"/>
          </a:xfrm>
          <a:custGeom>
            <a:avLst/>
            <a:gdLst/>
            <a:ahLst/>
            <a:cxnLst/>
            <a:rect r="r" b="b" t="t" l="l"/>
            <a:pathLst>
              <a:path h="528866" w="528866">
                <a:moveTo>
                  <a:pt x="0" y="0"/>
                </a:moveTo>
                <a:lnTo>
                  <a:pt x="528865" y="0"/>
                </a:lnTo>
                <a:lnTo>
                  <a:pt x="528865" y="528865"/>
                </a:lnTo>
                <a:lnTo>
                  <a:pt x="0" y="5288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a:hlinkClick r:id="rId10" tooltip="https://x.com/eGroup_Inc"/>
          </p:cNvPr>
          <p:cNvSpPr/>
          <p:nvPr/>
        </p:nvSpPr>
        <p:spPr>
          <a:xfrm flipH="false" flipV="false" rot="0">
            <a:off x="1394919" y="7144996"/>
            <a:ext cx="528866" cy="528866"/>
          </a:xfrm>
          <a:custGeom>
            <a:avLst/>
            <a:gdLst/>
            <a:ahLst/>
            <a:cxnLst/>
            <a:rect r="r" b="b" t="t" l="l"/>
            <a:pathLst>
              <a:path h="528866" w="528866">
                <a:moveTo>
                  <a:pt x="0" y="0"/>
                </a:moveTo>
                <a:lnTo>
                  <a:pt x="528865" y="0"/>
                </a:lnTo>
                <a:lnTo>
                  <a:pt x="528865" y="528866"/>
                </a:lnTo>
                <a:lnTo>
                  <a:pt x="0" y="52886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5" id="5">
            <a:hlinkClick r:id="rId13" tooltip="https://www.youtube.com/@egroupus"/>
          </p:cNvPr>
          <p:cNvSpPr/>
          <p:nvPr/>
        </p:nvSpPr>
        <p:spPr>
          <a:xfrm flipH="false" flipV="false" rot="0">
            <a:off x="1394919" y="8616837"/>
            <a:ext cx="528866" cy="420448"/>
          </a:xfrm>
          <a:custGeom>
            <a:avLst/>
            <a:gdLst/>
            <a:ahLst/>
            <a:cxnLst/>
            <a:rect r="r" b="b" t="t" l="l"/>
            <a:pathLst>
              <a:path h="420448" w="528866">
                <a:moveTo>
                  <a:pt x="0" y="0"/>
                </a:moveTo>
                <a:lnTo>
                  <a:pt x="528865" y="0"/>
                </a:lnTo>
                <a:lnTo>
                  <a:pt x="528865" y="420448"/>
                </a:lnTo>
                <a:lnTo>
                  <a:pt x="0" y="42044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6" id="6"/>
          <p:cNvSpPr txBox="true"/>
          <p:nvPr/>
        </p:nvSpPr>
        <p:spPr>
          <a:xfrm rot="0">
            <a:off x="2352456" y="2535383"/>
            <a:ext cx="7273616" cy="582192"/>
          </a:xfrm>
          <a:prstGeom prst="rect">
            <a:avLst/>
          </a:prstGeom>
        </p:spPr>
        <p:txBody>
          <a:bodyPr anchor="t" rtlCol="false" tIns="0" lIns="0" bIns="0" rIns="0">
            <a:spAutoFit/>
          </a:bodyPr>
          <a:lstStyle/>
          <a:p>
            <a:pPr algn="just">
              <a:lnSpc>
                <a:spcPts val="4168"/>
              </a:lnSpc>
            </a:pPr>
            <a:r>
              <a:rPr lang="en-US" b="true" sz="3231">
                <a:solidFill>
                  <a:srgbClr val="000000"/>
                </a:solidFill>
                <a:latin typeface="Avenir Bold"/>
                <a:ea typeface="Avenir Bold"/>
                <a:cs typeface="Avenir Bold"/>
                <a:sym typeface="Avenir Bold"/>
                <a:hlinkClick r:id="rId14" tooltip="https://www.linkedin.com/company/egroup-inc/"/>
              </a:rPr>
              <a:t>LinkedIn</a:t>
            </a:r>
          </a:p>
        </p:txBody>
      </p:sp>
      <p:sp>
        <p:nvSpPr>
          <p:cNvPr name="TextBox 7" id="7"/>
          <p:cNvSpPr txBox="true"/>
          <p:nvPr/>
        </p:nvSpPr>
        <p:spPr>
          <a:xfrm rot="0">
            <a:off x="8023259" y="8151362"/>
            <a:ext cx="8047985" cy="1287913"/>
          </a:xfrm>
          <a:prstGeom prst="rect">
            <a:avLst/>
          </a:prstGeom>
        </p:spPr>
        <p:txBody>
          <a:bodyPr anchor="t" rtlCol="false" tIns="0" lIns="0" bIns="0" rIns="0">
            <a:spAutoFit/>
          </a:bodyPr>
          <a:lstStyle/>
          <a:p>
            <a:pPr algn="l">
              <a:lnSpc>
                <a:spcPts val="2519"/>
              </a:lnSpc>
            </a:pPr>
            <a:r>
              <a:rPr lang="en-US" sz="1799" b="true">
                <a:solidFill>
                  <a:srgbClr val="000000"/>
                </a:solidFill>
                <a:latin typeface="Avenir Bold"/>
                <a:ea typeface="Avenir Bold"/>
                <a:cs typeface="Avenir Bold"/>
                <a:sym typeface="Avenir Bold"/>
              </a:rPr>
              <a:t>We have a YouTube channel, but we use it strictly to house Unlisted videos that are LIVE and gated on our website. By gating our content we’re able to better protect our intellectual property from our competitors, as well as see who exactly from our prospect and client contacts are viewing. </a:t>
            </a:r>
          </a:p>
        </p:txBody>
      </p:sp>
      <p:sp>
        <p:nvSpPr>
          <p:cNvPr name="TextBox 8" id="8"/>
          <p:cNvSpPr txBox="true"/>
          <p:nvPr/>
        </p:nvSpPr>
        <p:spPr>
          <a:xfrm rot="0">
            <a:off x="2352456" y="8525938"/>
            <a:ext cx="7273616" cy="582192"/>
          </a:xfrm>
          <a:prstGeom prst="rect">
            <a:avLst/>
          </a:prstGeom>
        </p:spPr>
        <p:txBody>
          <a:bodyPr anchor="t" rtlCol="false" tIns="0" lIns="0" bIns="0" rIns="0">
            <a:spAutoFit/>
          </a:bodyPr>
          <a:lstStyle/>
          <a:p>
            <a:pPr algn="just">
              <a:lnSpc>
                <a:spcPts val="4168"/>
              </a:lnSpc>
            </a:pPr>
            <a:r>
              <a:rPr lang="en-US" b="true" sz="3231">
                <a:solidFill>
                  <a:srgbClr val="000000"/>
                </a:solidFill>
                <a:latin typeface="Avenir Bold"/>
                <a:ea typeface="Avenir Bold"/>
                <a:cs typeface="Avenir Bold"/>
                <a:sym typeface="Avenir Bold"/>
                <a:hlinkClick r:id="rId15" tooltip="https://www.youtube.com/@egroupus"/>
              </a:rPr>
              <a:t>YouTube</a:t>
            </a:r>
          </a:p>
        </p:txBody>
      </p:sp>
      <p:sp>
        <p:nvSpPr>
          <p:cNvPr name="AutoShape 9" id="9"/>
          <p:cNvSpPr/>
          <p:nvPr/>
        </p:nvSpPr>
        <p:spPr>
          <a:xfrm>
            <a:off x="4802949" y="2874104"/>
            <a:ext cx="2372630" cy="0"/>
          </a:xfrm>
          <a:prstGeom prst="line">
            <a:avLst/>
          </a:prstGeom>
          <a:ln cap="flat" w="38100">
            <a:solidFill>
              <a:srgbClr val="000000"/>
            </a:solidFill>
            <a:prstDash val="solid"/>
            <a:headEnd type="none" len="sm" w="sm"/>
            <a:tailEnd type="none" len="sm" w="sm"/>
          </a:ln>
        </p:spPr>
      </p:sp>
      <p:sp>
        <p:nvSpPr>
          <p:cNvPr name="AutoShape 10" id="10"/>
          <p:cNvSpPr/>
          <p:nvPr/>
        </p:nvSpPr>
        <p:spPr>
          <a:xfrm>
            <a:off x="4802949" y="8846111"/>
            <a:ext cx="2372630" cy="0"/>
          </a:xfrm>
          <a:prstGeom prst="line">
            <a:avLst/>
          </a:prstGeom>
          <a:ln cap="flat" w="38100">
            <a:solidFill>
              <a:srgbClr val="000000"/>
            </a:solidFill>
            <a:prstDash val="solid"/>
            <a:headEnd type="none" len="sm" w="sm"/>
            <a:tailEnd type="none" len="sm" w="sm"/>
          </a:ln>
        </p:spPr>
      </p:sp>
      <p:sp>
        <p:nvSpPr>
          <p:cNvPr name="Freeform 11" id="11"/>
          <p:cNvSpPr/>
          <p:nvPr/>
        </p:nvSpPr>
        <p:spPr>
          <a:xfrm flipH="false" flipV="false" rot="0">
            <a:off x="8171879" y="3086100"/>
            <a:ext cx="1944243" cy="4114800"/>
          </a:xfrm>
          <a:custGeom>
            <a:avLst/>
            <a:gdLst/>
            <a:ahLst/>
            <a:cxnLst/>
            <a:rect r="r" b="b" t="t" l="l"/>
            <a:pathLst>
              <a:path h="4114800" w="1944243">
                <a:moveTo>
                  <a:pt x="0" y="0"/>
                </a:moveTo>
                <a:lnTo>
                  <a:pt x="1944243" y="0"/>
                </a:lnTo>
                <a:lnTo>
                  <a:pt x="1944243"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2" id="12">
            <a:hlinkClick r:id="rId20" tooltip="https://www.facebook.com/eGroupInc/"/>
          </p:cNvPr>
          <p:cNvSpPr/>
          <p:nvPr/>
        </p:nvSpPr>
        <p:spPr>
          <a:xfrm flipH="false" flipV="false" rot="0">
            <a:off x="1488761" y="5572762"/>
            <a:ext cx="341180" cy="722074"/>
          </a:xfrm>
          <a:custGeom>
            <a:avLst/>
            <a:gdLst/>
            <a:ahLst/>
            <a:cxnLst/>
            <a:rect r="r" b="b" t="t" l="l"/>
            <a:pathLst>
              <a:path h="722074" w="341180">
                <a:moveTo>
                  <a:pt x="0" y="0"/>
                </a:moveTo>
                <a:lnTo>
                  <a:pt x="341180" y="0"/>
                </a:lnTo>
                <a:lnTo>
                  <a:pt x="341180" y="722074"/>
                </a:lnTo>
                <a:lnTo>
                  <a:pt x="0" y="722074"/>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3" id="13"/>
          <p:cNvSpPr txBox="true"/>
          <p:nvPr/>
        </p:nvSpPr>
        <p:spPr>
          <a:xfrm rot="0">
            <a:off x="1394919" y="866775"/>
            <a:ext cx="7498908" cy="1003364"/>
          </a:xfrm>
          <a:prstGeom prst="rect">
            <a:avLst/>
          </a:prstGeom>
        </p:spPr>
        <p:txBody>
          <a:bodyPr anchor="t" rtlCol="false" tIns="0" lIns="0" bIns="0" rIns="0">
            <a:spAutoFit/>
          </a:bodyPr>
          <a:lstStyle/>
          <a:p>
            <a:pPr algn="l">
              <a:lnSpc>
                <a:spcPts val="7159"/>
              </a:lnSpc>
            </a:pPr>
            <a:r>
              <a:rPr lang="en-US" sz="5550" b="true">
                <a:solidFill>
                  <a:srgbClr val="090909"/>
                </a:solidFill>
                <a:latin typeface="Avenir Bold"/>
                <a:ea typeface="Avenir Bold"/>
                <a:cs typeface="Avenir Bold"/>
                <a:sym typeface="Avenir Bold"/>
              </a:rPr>
              <a:t>Social Media Channels</a:t>
            </a:r>
          </a:p>
        </p:txBody>
      </p:sp>
      <p:sp>
        <p:nvSpPr>
          <p:cNvPr name="TextBox 14" id="14"/>
          <p:cNvSpPr txBox="true"/>
          <p:nvPr/>
        </p:nvSpPr>
        <p:spPr>
          <a:xfrm rot="0">
            <a:off x="2352456" y="4093832"/>
            <a:ext cx="7273616" cy="582192"/>
          </a:xfrm>
          <a:prstGeom prst="rect">
            <a:avLst/>
          </a:prstGeom>
        </p:spPr>
        <p:txBody>
          <a:bodyPr anchor="t" rtlCol="false" tIns="0" lIns="0" bIns="0" rIns="0">
            <a:spAutoFit/>
          </a:bodyPr>
          <a:lstStyle/>
          <a:p>
            <a:pPr algn="just">
              <a:lnSpc>
                <a:spcPts val="4168"/>
              </a:lnSpc>
            </a:pPr>
            <a:r>
              <a:rPr lang="en-US" b="true" sz="3231">
                <a:solidFill>
                  <a:srgbClr val="000000"/>
                </a:solidFill>
                <a:latin typeface="Avenir Bold"/>
                <a:ea typeface="Avenir Bold"/>
                <a:cs typeface="Avenir Bold"/>
                <a:sym typeface="Avenir Bold"/>
                <a:hlinkClick r:id="rId21" tooltip="https://www.instagram.com/egroupinc/"/>
              </a:rPr>
              <a:t>Instagram</a:t>
            </a:r>
          </a:p>
        </p:txBody>
      </p:sp>
      <p:sp>
        <p:nvSpPr>
          <p:cNvPr name="TextBox 15" id="15"/>
          <p:cNvSpPr txBox="true"/>
          <p:nvPr/>
        </p:nvSpPr>
        <p:spPr>
          <a:xfrm rot="0">
            <a:off x="8023259" y="2320263"/>
            <a:ext cx="8047985" cy="1602271"/>
          </a:xfrm>
          <a:prstGeom prst="rect">
            <a:avLst/>
          </a:prstGeom>
        </p:spPr>
        <p:txBody>
          <a:bodyPr anchor="t" rtlCol="false" tIns="0" lIns="0" bIns="0" rIns="0">
            <a:spAutoFit/>
          </a:bodyPr>
          <a:lstStyle/>
          <a:p>
            <a:pPr algn="l">
              <a:lnSpc>
                <a:spcPts val="2519"/>
              </a:lnSpc>
            </a:pPr>
            <a:r>
              <a:rPr lang="en-US" sz="1799" b="true">
                <a:solidFill>
                  <a:srgbClr val="000000"/>
                </a:solidFill>
                <a:latin typeface="Avenir Bold"/>
                <a:ea typeface="Avenir Bold"/>
                <a:cs typeface="Avenir Bold"/>
                <a:sym typeface="Avenir Bold"/>
              </a:rPr>
              <a:t>If you would like for Team Marketing to auto-post company page content to your LinkedIn </a:t>
            </a:r>
            <a:r>
              <a:rPr lang="en-US" b="true" sz="1799" u="sng">
                <a:solidFill>
                  <a:srgbClr val="02637F"/>
                </a:solidFill>
                <a:latin typeface="Avenir Bold"/>
                <a:ea typeface="Avenir Bold"/>
                <a:cs typeface="Avenir Bold"/>
                <a:sym typeface="Avenir Bold"/>
                <a:hlinkClick r:id="rId22" tooltip="https://scribehow.com/viewer/Reconnect_Social_Media_in_HubSpot_Dashboard__ocORuTQZTwSaNDYF09ltOQ?referrer=sidekick"/>
              </a:rPr>
              <a:t>CLICK HERE</a:t>
            </a:r>
            <a:r>
              <a:rPr lang="en-US" sz="1799" b="true">
                <a:solidFill>
                  <a:srgbClr val="000000"/>
                </a:solidFill>
                <a:latin typeface="Avenir Bold"/>
                <a:ea typeface="Avenir Bold"/>
                <a:cs typeface="Avenir Bold"/>
                <a:sym typeface="Avenir Bold"/>
              </a:rPr>
              <a:t> for instructions. Keeping a frequent stream of eGroup-branded content flowing amplifies our brand message, keeps your profile active with relevant updates, and ensures you’re aligned with the latest news and campaigns without needing to manage it manually. </a:t>
            </a:r>
          </a:p>
        </p:txBody>
      </p:sp>
      <p:sp>
        <p:nvSpPr>
          <p:cNvPr name="TextBox 16" id="16"/>
          <p:cNvSpPr txBox="true"/>
          <p:nvPr/>
        </p:nvSpPr>
        <p:spPr>
          <a:xfrm rot="0">
            <a:off x="2352456" y="5595078"/>
            <a:ext cx="7273616" cy="582192"/>
          </a:xfrm>
          <a:prstGeom prst="rect">
            <a:avLst/>
          </a:prstGeom>
        </p:spPr>
        <p:txBody>
          <a:bodyPr anchor="t" rtlCol="false" tIns="0" lIns="0" bIns="0" rIns="0">
            <a:spAutoFit/>
          </a:bodyPr>
          <a:lstStyle/>
          <a:p>
            <a:pPr algn="just">
              <a:lnSpc>
                <a:spcPts val="4168"/>
              </a:lnSpc>
            </a:pPr>
            <a:r>
              <a:rPr lang="en-US" b="true" sz="3231">
                <a:solidFill>
                  <a:srgbClr val="000000"/>
                </a:solidFill>
                <a:latin typeface="Avenir Bold"/>
                <a:ea typeface="Avenir Bold"/>
                <a:cs typeface="Avenir Bold"/>
                <a:sym typeface="Avenir Bold"/>
                <a:hlinkClick r:id="rId23" tooltip="https://www.facebook.com/eGroupInc/"/>
              </a:rPr>
              <a:t>Facebook</a:t>
            </a:r>
          </a:p>
        </p:txBody>
      </p:sp>
      <p:sp>
        <p:nvSpPr>
          <p:cNvPr name="TextBox 17" id="17"/>
          <p:cNvSpPr txBox="true"/>
          <p:nvPr/>
        </p:nvSpPr>
        <p:spPr>
          <a:xfrm rot="0">
            <a:off x="2352456" y="7091670"/>
            <a:ext cx="7273616" cy="582192"/>
          </a:xfrm>
          <a:prstGeom prst="rect">
            <a:avLst/>
          </a:prstGeom>
        </p:spPr>
        <p:txBody>
          <a:bodyPr anchor="t" rtlCol="false" tIns="0" lIns="0" bIns="0" rIns="0">
            <a:spAutoFit/>
          </a:bodyPr>
          <a:lstStyle/>
          <a:p>
            <a:pPr algn="just">
              <a:lnSpc>
                <a:spcPts val="4168"/>
              </a:lnSpc>
            </a:pPr>
            <a:r>
              <a:rPr lang="en-US" b="true" sz="3231">
                <a:solidFill>
                  <a:srgbClr val="000000"/>
                </a:solidFill>
                <a:latin typeface="Avenir Bold"/>
                <a:ea typeface="Avenir Bold"/>
                <a:cs typeface="Avenir Bold"/>
                <a:sym typeface="Avenir Bold"/>
                <a:hlinkClick r:id="rId24" tooltip="https://x.com/eGroup_Inc"/>
              </a:rPr>
              <a:t>X</a:t>
            </a:r>
          </a:p>
        </p:txBody>
      </p:sp>
    </p:spTree>
  </p:cSld>
  <p:clrMapOvr>
    <a:masterClrMapping/>
  </p:clrMapOvr>
</p:sld>
</file>

<file path=ppt/slides/slide28.xml><?xml version="1.0" encoding="utf-8"?>
<p:sld xmlns:p="http://schemas.openxmlformats.org/presentationml/2006/main" xmlns:a="http://schemas.openxmlformats.org/drawingml/2006/main">
  <p:cSld>
    <p:bg>
      <p:bgPr>
        <a:solidFill>
          <a:srgbClr val="02637F"/>
        </a:solidFill>
      </p:bgPr>
    </p:bg>
    <p:spTree>
      <p:nvGrpSpPr>
        <p:cNvPr id="1" name=""/>
        <p:cNvGrpSpPr/>
        <p:nvPr/>
      </p:nvGrpSpPr>
      <p:grpSpPr>
        <a:xfrm>
          <a:off x="0" y="0"/>
          <a:ext cx="0" cy="0"/>
          <a:chOff x="0" y="0"/>
          <a:chExt cx="0" cy="0"/>
        </a:xfrm>
      </p:grpSpPr>
      <p:sp>
        <p:nvSpPr>
          <p:cNvPr name="TextBox 2" id="2"/>
          <p:cNvSpPr txBox="true"/>
          <p:nvPr/>
        </p:nvSpPr>
        <p:spPr>
          <a:xfrm rot="0">
            <a:off x="1394919" y="866775"/>
            <a:ext cx="7498908" cy="994959"/>
          </a:xfrm>
          <a:prstGeom prst="rect">
            <a:avLst/>
          </a:prstGeom>
        </p:spPr>
        <p:txBody>
          <a:bodyPr anchor="t" rtlCol="false" tIns="0" lIns="0" bIns="0" rIns="0">
            <a:spAutoFit/>
          </a:bodyPr>
          <a:lstStyle/>
          <a:p>
            <a:pPr algn="l">
              <a:lnSpc>
                <a:spcPts val="7159"/>
              </a:lnSpc>
            </a:pPr>
            <a:r>
              <a:rPr lang="en-US" sz="5550" b="true">
                <a:solidFill>
                  <a:srgbClr val="090909"/>
                </a:solidFill>
                <a:latin typeface="Avenir Bold"/>
                <a:ea typeface="Avenir Bold"/>
                <a:cs typeface="Avenir Bold"/>
                <a:sym typeface="Avenir Bold"/>
              </a:rPr>
              <a:t>Social Media Hashtags</a:t>
            </a:r>
          </a:p>
        </p:txBody>
      </p:sp>
      <p:sp>
        <p:nvSpPr>
          <p:cNvPr name="TextBox 3" id="3"/>
          <p:cNvSpPr txBox="true"/>
          <p:nvPr/>
        </p:nvSpPr>
        <p:spPr>
          <a:xfrm rot="0">
            <a:off x="1394919" y="5757003"/>
            <a:ext cx="7273616" cy="582192"/>
          </a:xfrm>
          <a:prstGeom prst="rect">
            <a:avLst/>
          </a:prstGeom>
        </p:spPr>
        <p:txBody>
          <a:bodyPr anchor="t" rtlCol="false" tIns="0" lIns="0" bIns="0" rIns="0">
            <a:spAutoFit/>
          </a:bodyPr>
          <a:lstStyle/>
          <a:p>
            <a:pPr algn="just">
              <a:lnSpc>
                <a:spcPts val="4168"/>
              </a:lnSpc>
            </a:pPr>
            <a:r>
              <a:rPr lang="en-US" b="true" sz="3231">
                <a:solidFill>
                  <a:srgbClr val="FFFFFF"/>
                </a:solidFill>
                <a:latin typeface="Avenir Bold"/>
                <a:ea typeface="Avenir Bold"/>
                <a:cs typeface="Avenir Bold"/>
                <a:sym typeface="Avenir Bold"/>
              </a:rPr>
              <a:t>#SpeedAndCertainty</a:t>
            </a:r>
          </a:p>
        </p:txBody>
      </p:sp>
      <p:sp>
        <p:nvSpPr>
          <p:cNvPr name="TextBox 4" id="4"/>
          <p:cNvSpPr txBox="true"/>
          <p:nvPr/>
        </p:nvSpPr>
        <p:spPr>
          <a:xfrm rot="0">
            <a:off x="1394919" y="2354408"/>
            <a:ext cx="7273616" cy="582192"/>
          </a:xfrm>
          <a:prstGeom prst="rect">
            <a:avLst/>
          </a:prstGeom>
        </p:spPr>
        <p:txBody>
          <a:bodyPr anchor="t" rtlCol="false" tIns="0" lIns="0" bIns="0" rIns="0">
            <a:spAutoFit/>
          </a:bodyPr>
          <a:lstStyle/>
          <a:p>
            <a:pPr algn="just">
              <a:lnSpc>
                <a:spcPts val="4168"/>
              </a:lnSpc>
            </a:pPr>
            <a:r>
              <a:rPr lang="en-US" b="true" sz="3231">
                <a:solidFill>
                  <a:srgbClr val="FFFFFF"/>
                </a:solidFill>
                <a:latin typeface="Avenir Bold"/>
                <a:ea typeface="Avenir Bold"/>
                <a:cs typeface="Avenir Bold"/>
                <a:sym typeface="Avenir Bold"/>
              </a:rPr>
              <a:t>#TogetherWeMakeIThappen</a:t>
            </a:r>
          </a:p>
        </p:txBody>
      </p:sp>
      <p:sp>
        <p:nvSpPr>
          <p:cNvPr name="TextBox 5" id="5"/>
          <p:cNvSpPr txBox="true"/>
          <p:nvPr/>
        </p:nvSpPr>
        <p:spPr>
          <a:xfrm rot="0">
            <a:off x="8466563" y="2373458"/>
            <a:ext cx="8792737" cy="2545345"/>
          </a:xfrm>
          <a:prstGeom prst="rect">
            <a:avLst/>
          </a:prstGeom>
        </p:spPr>
        <p:txBody>
          <a:bodyPr anchor="t" rtlCol="false" tIns="0" lIns="0" bIns="0" rIns="0">
            <a:spAutoFit/>
          </a:bodyPr>
          <a:lstStyle/>
          <a:p>
            <a:pPr algn="l">
              <a:lnSpc>
                <a:spcPts val="2519"/>
              </a:lnSpc>
            </a:pPr>
            <a:r>
              <a:rPr lang="en-US" sz="1799" b="true">
                <a:solidFill>
                  <a:srgbClr val="FFFFFF"/>
                </a:solidFill>
                <a:latin typeface="Avenir Bold"/>
                <a:ea typeface="Avenir Bold"/>
                <a:cs typeface="Avenir Bold"/>
                <a:sym typeface="Avenir Bold"/>
              </a:rPr>
              <a:t>This is more than a hashtag, it’s a mindset. </a:t>
            </a:r>
          </a:p>
          <a:p>
            <a:pPr algn="l">
              <a:lnSpc>
                <a:spcPts val="2519"/>
              </a:lnSpc>
            </a:pPr>
            <a:r>
              <a:rPr lang="en-US" sz="1799" b="true">
                <a:solidFill>
                  <a:srgbClr val="FFFFFF"/>
                </a:solidFill>
                <a:latin typeface="Avenir Bold"/>
                <a:ea typeface="Avenir Bold"/>
                <a:cs typeface="Avenir Bold"/>
                <a:sym typeface="Avenir Bold"/>
              </a:rPr>
              <a:t>At eGroup, we believe that the best outcomes happen when we come together as one team, with our solution partners, and alongside our clients. This hashtag reflects our collective effort to not only “make it happen,” but to make IT happen a play on words referencing delivering innovative technology solutions through collaboration, commitment, and community. By consistently using #TogetherWeMakeIThappen across our social posts, we reinforce our culture of teamwork because when we work together, anything is possible.</a:t>
            </a:r>
          </a:p>
        </p:txBody>
      </p:sp>
      <p:sp>
        <p:nvSpPr>
          <p:cNvPr name="TextBox 6" id="6"/>
          <p:cNvSpPr txBox="true"/>
          <p:nvPr/>
        </p:nvSpPr>
        <p:spPr>
          <a:xfrm rot="0">
            <a:off x="1394919" y="7911691"/>
            <a:ext cx="7273616" cy="582192"/>
          </a:xfrm>
          <a:prstGeom prst="rect">
            <a:avLst/>
          </a:prstGeom>
        </p:spPr>
        <p:txBody>
          <a:bodyPr anchor="t" rtlCol="false" tIns="0" lIns="0" bIns="0" rIns="0">
            <a:spAutoFit/>
          </a:bodyPr>
          <a:lstStyle/>
          <a:p>
            <a:pPr algn="just">
              <a:lnSpc>
                <a:spcPts val="4168"/>
              </a:lnSpc>
            </a:pPr>
            <a:r>
              <a:rPr lang="en-US" b="true" sz="3231">
                <a:solidFill>
                  <a:srgbClr val="FFFFFF"/>
                </a:solidFill>
                <a:latin typeface="Avenir Bold"/>
                <a:ea typeface="Avenir Bold"/>
                <a:cs typeface="Avenir Bold"/>
                <a:sym typeface="Avenir Bold"/>
              </a:rPr>
              <a:t>#ITIsUpToMe</a:t>
            </a:r>
          </a:p>
        </p:txBody>
      </p:sp>
      <p:sp>
        <p:nvSpPr>
          <p:cNvPr name="TextBox 7" id="7"/>
          <p:cNvSpPr txBox="true"/>
          <p:nvPr/>
        </p:nvSpPr>
        <p:spPr>
          <a:xfrm rot="0">
            <a:off x="8466563" y="5776053"/>
            <a:ext cx="8792737" cy="1287913"/>
          </a:xfrm>
          <a:prstGeom prst="rect">
            <a:avLst/>
          </a:prstGeom>
        </p:spPr>
        <p:txBody>
          <a:bodyPr anchor="t" rtlCol="false" tIns="0" lIns="0" bIns="0" rIns="0">
            <a:spAutoFit/>
          </a:bodyPr>
          <a:lstStyle/>
          <a:p>
            <a:pPr algn="l">
              <a:lnSpc>
                <a:spcPts val="2519"/>
              </a:lnSpc>
            </a:pPr>
            <a:r>
              <a:rPr lang="en-US" sz="1799" b="true">
                <a:solidFill>
                  <a:srgbClr val="FFFFFF"/>
                </a:solidFill>
                <a:latin typeface="Avenir Bold"/>
                <a:ea typeface="Avenir Bold"/>
                <a:cs typeface="Avenir Bold"/>
                <a:sym typeface="Avenir Bold"/>
              </a:rPr>
              <a:t>A classic value phrase inherited from eGroup referencing theA promise we make to our clients to deliver success promptly and reliably, working as quickly as possible to ensure that the work is done, but the work is also done properly. This is a great secondary hashtag to use alongside #TogetherWeMakeITHappen.</a:t>
            </a:r>
          </a:p>
        </p:txBody>
      </p:sp>
      <p:sp>
        <p:nvSpPr>
          <p:cNvPr name="TextBox 8" id="8"/>
          <p:cNvSpPr txBox="true"/>
          <p:nvPr/>
        </p:nvSpPr>
        <p:spPr>
          <a:xfrm rot="0">
            <a:off x="8466563" y="7930741"/>
            <a:ext cx="8792737" cy="1916629"/>
          </a:xfrm>
          <a:prstGeom prst="rect">
            <a:avLst/>
          </a:prstGeom>
        </p:spPr>
        <p:txBody>
          <a:bodyPr anchor="t" rtlCol="false" tIns="0" lIns="0" bIns="0" rIns="0">
            <a:spAutoFit/>
          </a:bodyPr>
          <a:lstStyle/>
          <a:p>
            <a:pPr algn="l">
              <a:lnSpc>
                <a:spcPts val="2519"/>
              </a:lnSpc>
            </a:pPr>
            <a:r>
              <a:rPr lang="en-US" sz="1799" b="true">
                <a:solidFill>
                  <a:srgbClr val="FFFFFF"/>
                </a:solidFill>
                <a:latin typeface="Avenir Bold"/>
                <a:ea typeface="Avenir Bold"/>
                <a:cs typeface="Avenir Bold"/>
                <a:sym typeface="Avenir Bold"/>
              </a:rPr>
              <a:t>#ITisUpToMe is a reminder that each of us plays a vital role in delivering exceptional IT services to our clients. This movement is about taking ownership, showing initiative, and recognizing that every individual contribution matters and your work makes a difference. Use #ITisUpToMe when sharing your achievements, milestones, or moments of impact—because together, we succeed when each of us steps up.</a:t>
            </a:r>
          </a:p>
        </p:txBody>
      </p:sp>
    </p:spTree>
  </p:cSld>
  <p:clrMapOvr>
    <a:masterClrMapping/>
  </p:clrMapOvr>
</p:sld>
</file>

<file path=ppt/slides/slide29.xml><?xml version="1.0" encoding="utf-8"?>
<p:sld xmlns:p="http://schemas.openxmlformats.org/presentationml/2006/main" xmlns:a="http://schemas.openxmlformats.org/drawingml/2006/main">
  <p:cSld>
    <p:bg>
      <p:bgPr>
        <a:solidFill>
          <a:srgbClr val="02637F"/>
        </a:solidFill>
      </p:bgPr>
    </p:bg>
    <p:spTree>
      <p:nvGrpSpPr>
        <p:cNvPr id="1" name=""/>
        <p:cNvGrpSpPr/>
        <p:nvPr/>
      </p:nvGrpSpPr>
      <p:grpSpPr>
        <a:xfrm>
          <a:off x="0" y="0"/>
          <a:ext cx="0" cy="0"/>
          <a:chOff x="0" y="0"/>
          <a:chExt cx="0" cy="0"/>
        </a:xfrm>
      </p:grpSpPr>
      <p:sp>
        <p:nvSpPr>
          <p:cNvPr name="TextBox 2" id="2"/>
          <p:cNvSpPr txBox="true"/>
          <p:nvPr/>
        </p:nvSpPr>
        <p:spPr>
          <a:xfrm rot="0">
            <a:off x="1394919" y="866775"/>
            <a:ext cx="7498908" cy="994959"/>
          </a:xfrm>
          <a:prstGeom prst="rect">
            <a:avLst/>
          </a:prstGeom>
        </p:spPr>
        <p:txBody>
          <a:bodyPr anchor="t" rtlCol="false" tIns="0" lIns="0" bIns="0" rIns="0">
            <a:spAutoFit/>
          </a:bodyPr>
          <a:lstStyle/>
          <a:p>
            <a:pPr algn="l">
              <a:lnSpc>
                <a:spcPts val="7159"/>
              </a:lnSpc>
            </a:pPr>
            <a:r>
              <a:rPr lang="en-US" sz="5550" b="true">
                <a:solidFill>
                  <a:srgbClr val="090909"/>
                </a:solidFill>
                <a:latin typeface="Avenir Bold"/>
                <a:ea typeface="Avenir Bold"/>
                <a:cs typeface="Avenir Bold"/>
                <a:sym typeface="Avenir Bold"/>
              </a:rPr>
              <a:t>Social Media Hashtags</a:t>
            </a:r>
          </a:p>
        </p:txBody>
      </p:sp>
      <p:sp>
        <p:nvSpPr>
          <p:cNvPr name="TextBox 3" id="3"/>
          <p:cNvSpPr txBox="true"/>
          <p:nvPr/>
        </p:nvSpPr>
        <p:spPr>
          <a:xfrm rot="0">
            <a:off x="1394919" y="6274706"/>
            <a:ext cx="6686916" cy="1629942"/>
          </a:xfrm>
          <a:prstGeom prst="rect">
            <a:avLst/>
          </a:prstGeom>
        </p:spPr>
        <p:txBody>
          <a:bodyPr anchor="t" rtlCol="false" tIns="0" lIns="0" bIns="0" rIns="0">
            <a:spAutoFit/>
          </a:bodyPr>
          <a:lstStyle/>
          <a:p>
            <a:pPr algn="just">
              <a:lnSpc>
                <a:spcPts val="4168"/>
              </a:lnSpc>
            </a:pPr>
            <a:r>
              <a:rPr lang="en-US" b="true" sz="3231">
                <a:solidFill>
                  <a:srgbClr val="FFFFFF"/>
                </a:solidFill>
                <a:latin typeface="Avenir Bold"/>
                <a:ea typeface="Avenir Bold"/>
                <a:cs typeface="Avenir Bold"/>
                <a:sym typeface="Avenir Bold"/>
              </a:rPr>
              <a:t>#BetterTogether</a:t>
            </a:r>
          </a:p>
          <a:p>
            <a:pPr algn="just">
              <a:lnSpc>
                <a:spcPts val="4168"/>
              </a:lnSpc>
            </a:pPr>
          </a:p>
          <a:p>
            <a:pPr algn="just">
              <a:lnSpc>
                <a:spcPts val="4168"/>
              </a:lnSpc>
            </a:pPr>
            <a:r>
              <a:rPr lang="en-US" b="true" sz="3231">
                <a:solidFill>
                  <a:srgbClr val="FFFFFF"/>
                </a:solidFill>
                <a:latin typeface="Avenir Bold"/>
                <a:ea typeface="Avenir Bold"/>
                <a:cs typeface="Avenir Bold"/>
                <a:sym typeface="Avenir Bold"/>
              </a:rPr>
              <a:t>#ThePowerOfPartnership</a:t>
            </a:r>
          </a:p>
        </p:txBody>
      </p:sp>
      <p:sp>
        <p:nvSpPr>
          <p:cNvPr name="TextBox 4" id="4"/>
          <p:cNvSpPr txBox="true"/>
          <p:nvPr/>
        </p:nvSpPr>
        <p:spPr>
          <a:xfrm rot="0">
            <a:off x="8472400" y="6293756"/>
            <a:ext cx="8638862" cy="2545345"/>
          </a:xfrm>
          <a:prstGeom prst="rect">
            <a:avLst/>
          </a:prstGeom>
        </p:spPr>
        <p:txBody>
          <a:bodyPr anchor="t" rtlCol="false" tIns="0" lIns="0" bIns="0" rIns="0">
            <a:spAutoFit/>
          </a:bodyPr>
          <a:lstStyle/>
          <a:p>
            <a:pPr algn="just">
              <a:lnSpc>
                <a:spcPts val="2519"/>
              </a:lnSpc>
            </a:pPr>
            <a:r>
              <a:rPr lang="en-US" sz="1799" b="true">
                <a:solidFill>
                  <a:srgbClr val="FFFFFF"/>
                </a:solidFill>
                <a:latin typeface="Avenir Bold"/>
                <a:ea typeface="Avenir Bold"/>
                <a:cs typeface="Avenir Bold"/>
                <a:sym typeface="Avenir Bold"/>
              </a:rPr>
              <a:t>This hashtag represents the strength and success we achieve through close collaboration with our solution partners. These are used to highlight our co-sell solutions, joint wins, and the value we bring to clients by working side-by-side with our partners. Together, we combine expertise, innovation, and aligned goals to deliver greater impact, because real results happen when we work </a:t>
            </a:r>
            <a:r>
              <a:rPr lang="en-US" b="true" sz="1799" i="true">
                <a:solidFill>
                  <a:srgbClr val="FFFFFF"/>
                </a:solidFill>
                <a:latin typeface="Avenir Bold Italics"/>
                <a:ea typeface="Avenir Bold Italics"/>
                <a:cs typeface="Avenir Bold Italics"/>
                <a:sym typeface="Avenir Bold Italics"/>
              </a:rPr>
              <a:t>better together</a:t>
            </a:r>
            <a:r>
              <a:rPr lang="en-US" sz="1799" b="true">
                <a:solidFill>
                  <a:srgbClr val="FFFFFF"/>
                </a:solidFill>
                <a:latin typeface="Avenir Bold"/>
                <a:ea typeface="Avenir Bold"/>
                <a:cs typeface="Avenir Bold"/>
                <a:sym typeface="Avenir Bold"/>
              </a:rPr>
              <a:t>. Feel free to use these when sharing about an in-person event with a partner, co-presenting a webinar together, or anything in reference to our partnerships. </a:t>
            </a:r>
          </a:p>
        </p:txBody>
      </p:sp>
      <p:sp>
        <p:nvSpPr>
          <p:cNvPr name="TextBox 5" id="5"/>
          <p:cNvSpPr txBox="true"/>
          <p:nvPr/>
        </p:nvSpPr>
        <p:spPr>
          <a:xfrm rot="0">
            <a:off x="1394919" y="3019220"/>
            <a:ext cx="6686916" cy="582192"/>
          </a:xfrm>
          <a:prstGeom prst="rect">
            <a:avLst/>
          </a:prstGeom>
        </p:spPr>
        <p:txBody>
          <a:bodyPr anchor="t" rtlCol="false" tIns="0" lIns="0" bIns="0" rIns="0">
            <a:spAutoFit/>
          </a:bodyPr>
          <a:lstStyle/>
          <a:p>
            <a:pPr algn="just">
              <a:lnSpc>
                <a:spcPts val="4168"/>
              </a:lnSpc>
            </a:pPr>
            <a:r>
              <a:rPr lang="en-US" b="true" sz="3231">
                <a:solidFill>
                  <a:srgbClr val="FFFFFF"/>
                </a:solidFill>
                <a:latin typeface="Avenir Bold"/>
                <a:ea typeface="Avenir Bold"/>
                <a:cs typeface="Avenir Bold"/>
                <a:sym typeface="Avenir Bold"/>
              </a:rPr>
              <a:t>#weGroup</a:t>
            </a:r>
          </a:p>
        </p:txBody>
      </p:sp>
      <p:sp>
        <p:nvSpPr>
          <p:cNvPr name="TextBox 6" id="6"/>
          <p:cNvSpPr txBox="true"/>
          <p:nvPr/>
        </p:nvSpPr>
        <p:spPr>
          <a:xfrm rot="0">
            <a:off x="8472400" y="3038270"/>
            <a:ext cx="8638862" cy="1916629"/>
          </a:xfrm>
          <a:prstGeom prst="rect">
            <a:avLst/>
          </a:prstGeom>
        </p:spPr>
        <p:txBody>
          <a:bodyPr anchor="t" rtlCol="false" tIns="0" lIns="0" bIns="0" rIns="0">
            <a:spAutoFit/>
          </a:bodyPr>
          <a:lstStyle/>
          <a:p>
            <a:pPr algn="just">
              <a:lnSpc>
                <a:spcPts val="2519"/>
              </a:lnSpc>
            </a:pPr>
            <a:r>
              <a:rPr lang="en-US" sz="1799" b="true">
                <a:solidFill>
                  <a:srgbClr val="FFFFFF"/>
                </a:solidFill>
                <a:latin typeface="Avenir Bold"/>
                <a:ea typeface="Avenir Bold"/>
                <a:cs typeface="Avenir Bold"/>
                <a:sym typeface="Avenir Bold"/>
              </a:rPr>
              <a:t>This hashtag represents the heart of who we are at eGroup– one team, united in purpose, working together to help our clients leverage technology for business success. It's about collaboration, shared success, and the belief that when we lift each other up, both in and out of the office, we can achieve extraordinary things. Together, we’re not just building solutions, we’re building a culture of inclusion, support, and impact. #weGroup</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8400914" y="2039138"/>
            <a:ext cx="8498315" cy="2040696"/>
          </a:xfrm>
          <a:prstGeom prst="rect">
            <a:avLst/>
          </a:prstGeom>
        </p:spPr>
        <p:txBody>
          <a:bodyPr anchor="t" rtlCol="false" tIns="0" lIns="0" bIns="0" rIns="0">
            <a:spAutoFit/>
          </a:bodyPr>
          <a:lstStyle/>
          <a:p>
            <a:pPr algn="l">
              <a:lnSpc>
                <a:spcPts val="7745"/>
              </a:lnSpc>
            </a:pPr>
            <a:r>
              <a:rPr lang="en-US" sz="5532" b="true">
                <a:solidFill>
                  <a:srgbClr val="373939"/>
                </a:solidFill>
                <a:latin typeface="Avenir Bold"/>
                <a:ea typeface="Avenir Bold"/>
                <a:cs typeface="Avenir Bold"/>
                <a:sym typeface="Avenir Bold"/>
              </a:rPr>
              <a:t>Who is eGroup Enabling Technologies?</a:t>
            </a:r>
          </a:p>
        </p:txBody>
      </p:sp>
      <p:sp>
        <p:nvSpPr>
          <p:cNvPr name="TextBox 3" id="3"/>
          <p:cNvSpPr txBox="true"/>
          <p:nvPr/>
        </p:nvSpPr>
        <p:spPr>
          <a:xfrm rot="0">
            <a:off x="8400914" y="4585424"/>
            <a:ext cx="8252338" cy="4703692"/>
          </a:xfrm>
          <a:prstGeom prst="rect">
            <a:avLst/>
          </a:prstGeom>
        </p:spPr>
        <p:txBody>
          <a:bodyPr anchor="t" rtlCol="false" tIns="0" lIns="0" bIns="0" rIns="0">
            <a:spAutoFit/>
          </a:bodyPr>
          <a:lstStyle/>
          <a:p>
            <a:pPr algn="l">
              <a:lnSpc>
                <a:spcPts val="3440"/>
              </a:lnSpc>
            </a:pPr>
            <a:r>
              <a:rPr lang="en-US" sz="2293">
                <a:solidFill>
                  <a:srgbClr val="373939"/>
                </a:solidFill>
                <a:latin typeface="TT Chocolates"/>
                <a:ea typeface="TT Chocolates"/>
                <a:cs typeface="TT Chocolates"/>
                <a:sym typeface="TT Chocolates"/>
              </a:rPr>
              <a:t>eGroup Enabling Technologies is a leading provider of IT solutions and an award-winning Managed Services Provider, specializing in empowering organizations to leverage technology for business success. With a team of experts and a client-centric approach, our team offers a wide range of services, including cloud, hybrid data center, security, data and AI, collaboration, and managed services. </a:t>
            </a:r>
          </a:p>
          <a:p>
            <a:pPr algn="l">
              <a:lnSpc>
                <a:spcPts val="3440"/>
              </a:lnSpc>
            </a:pPr>
          </a:p>
          <a:p>
            <a:pPr algn="l">
              <a:lnSpc>
                <a:spcPts val="3440"/>
              </a:lnSpc>
            </a:pPr>
          </a:p>
          <a:p>
            <a:pPr algn="l">
              <a:lnSpc>
                <a:spcPts val="3440"/>
              </a:lnSpc>
            </a:pPr>
            <a:r>
              <a:rPr lang="en-US" sz="2293">
                <a:solidFill>
                  <a:srgbClr val="373939"/>
                </a:solidFill>
                <a:latin typeface="TT Chocolates"/>
                <a:ea typeface="TT Chocolates"/>
                <a:cs typeface="TT Chocolates"/>
                <a:sym typeface="TT Chocolates"/>
              </a:rPr>
              <a:t>Our commitment to excellence and passion for delivering exceptional results has established our company as a trusted partner for businesses seeking to harness the power of technology.</a:t>
            </a:r>
          </a:p>
        </p:txBody>
      </p:sp>
      <p:grpSp>
        <p:nvGrpSpPr>
          <p:cNvPr name="Group 4" id="4"/>
          <p:cNvGrpSpPr/>
          <p:nvPr/>
        </p:nvGrpSpPr>
        <p:grpSpPr>
          <a:xfrm rot="0">
            <a:off x="0" y="0"/>
            <a:ext cx="6076950" cy="10287000"/>
            <a:chOff x="0" y="0"/>
            <a:chExt cx="8102600" cy="13716000"/>
          </a:xfrm>
        </p:grpSpPr>
        <p:pic>
          <p:nvPicPr>
            <p:cNvPr name="Picture 5" id="5"/>
            <p:cNvPicPr>
              <a:picLocks noChangeAspect="true"/>
            </p:cNvPicPr>
            <p:nvPr/>
          </p:nvPicPr>
          <p:blipFill>
            <a:blip r:embed="rId2"/>
            <a:srcRect l="10212" t="8627" r="8770" b="0"/>
            <a:stretch>
              <a:fillRect/>
            </a:stretch>
          </p:blipFill>
          <p:spPr>
            <a:xfrm flipH="false" flipV="false">
              <a:off x="0" y="0"/>
              <a:ext cx="8102600" cy="13716000"/>
            </a:xfrm>
            <a:prstGeom prst="rect">
              <a:avLst/>
            </a:prstGeom>
          </p:spPr>
        </p:pic>
      </p:grpSp>
      <p:sp>
        <p:nvSpPr>
          <p:cNvPr name="TextBox 6" id="6"/>
          <p:cNvSpPr txBox="true"/>
          <p:nvPr/>
        </p:nvSpPr>
        <p:spPr>
          <a:xfrm rot="0">
            <a:off x="8400914" y="1155431"/>
            <a:ext cx="7677715" cy="348090"/>
          </a:xfrm>
          <a:prstGeom prst="rect">
            <a:avLst/>
          </a:prstGeom>
        </p:spPr>
        <p:txBody>
          <a:bodyPr anchor="t" rtlCol="false" tIns="0" lIns="0" bIns="0" rIns="0">
            <a:spAutoFit/>
          </a:bodyPr>
          <a:lstStyle/>
          <a:p>
            <a:pPr algn="l">
              <a:lnSpc>
                <a:spcPts val="2575"/>
              </a:lnSpc>
            </a:pPr>
            <a:r>
              <a:rPr lang="en-US" sz="1996" spc="321">
                <a:solidFill>
                  <a:srgbClr val="373939"/>
                </a:solidFill>
                <a:latin typeface="Avenir Light"/>
                <a:ea typeface="Avenir Light"/>
                <a:cs typeface="Avenir Light"/>
                <a:sym typeface="Avenir Light"/>
              </a:rPr>
              <a:t>ABOUT US</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0800000">
            <a:off x="9323032" y="5560045"/>
            <a:ext cx="265115" cy="1121642"/>
          </a:xfrm>
          <a:custGeom>
            <a:avLst/>
            <a:gdLst/>
            <a:ahLst/>
            <a:cxnLst/>
            <a:rect r="r" b="b" t="t" l="l"/>
            <a:pathLst>
              <a:path h="1121642" w="265115">
                <a:moveTo>
                  <a:pt x="0" y="0"/>
                </a:moveTo>
                <a:lnTo>
                  <a:pt x="265115" y="0"/>
                </a:lnTo>
                <a:lnTo>
                  <a:pt x="265115" y="1121642"/>
                </a:lnTo>
                <a:lnTo>
                  <a:pt x="0" y="11216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800000">
            <a:off x="9313279" y="7051564"/>
            <a:ext cx="252442" cy="1068023"/>
          </a:xfrm>
          <a:custGeom>
            <a:avLst/>
            <a:gdLst/>
            <a:ahLst/>
            <a:cxnLst/>
            <a:rect r="r" b="b" t="t" l="l"/>
            <a:pathLst>
              <a:path h="1068023" w="252442">
                <a:moveTo>
                  <a:pt x="0" y="0"/>
                </a:moveTo>
                <a:lnTo>
                  <a:pt x="252441" y="0"/>
                </a:lnTo>
                <a:lnTo>
                  <a:pt x="252441" y="1068023"/>
                </a:lnTo>
                <a:lnTo>
                  <a:pt x="0" y="106802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689433" y="2578218"/>
            <a:ext cx="7454567" cy="5963653"/>
          </a:xfrm>
          <a:custGeom>
            <a:avLst/>
            <a:gdLst/>
            <a:ahLst/>
            <a:cxnLst/>
            <a:rect r="r" b="b" t="t" l="l"/>
            <a:pathLst>
              <a:path h="5963653" w="7454567">
                <a:moveTo>
                  <a:pt x="0" y="0"/>
                </a:moveTo>
                <a:lnTo>
                  <a:pt x="7454567" y="0"/>
                </a:lnTo>
                <a:lnTo>
                  <a:pt x="7454567" y="5963653"/>
                </a:lnTo>
                <a:lnTo>
                  <a:pt x="0" y="5963653"/>
                </a:lnTo>
                <a:lnTo>
                  <a:pt x="0" y="0"/>
                </a:lnTo>
                <a:close/>
              </a:path>
            </a:pathLst>
          </a:custGeom>
          <a:blipFill>
            <a:blip r:embed="rId4"/>
            <a:stretch>
              <a:fillRect l="0" t="0" r="0" b="0"/>
            </a:stretch>
          </a:blipFill>
        </p:spPr>
      </p:sp>
      <p:sp>
        <p:nvSpPr>
          <p:cNvPr name="AutoShape 5" id="5"/>
          <p:cNvSpPr/>
          <p:nvPr/>
        </p:nvSpPr>
        <p:spPr>
          <a:xfrm flipH="true" flipV="true">
            <a:off x="5951341" y="8286507"/>
            <a:ext cx="4006183" cy="3300"/>
          </a:xfrm>
          <a:prstGeom prst="line">
            <a:avLst/>
          </a:prstGeom>
          <a:ln cap="flat" w="19050">
            <a:solidFill>
              <a:srgbClr val="000000"/>
            </a:solidFill>
            <a:prstDash val="solid"/>
            <a:headEnd type="none" len="sm" w="sm"/>
            <a:tailEnd type="arrow" len="sm" w="med"/>
          </a:ln>
        </p:spPr>
      </p:sp>
      <p:sp>
        <p:nvSpPr>
          <p:cNvPr name="TextBox 6" id="6"/>
          <p:cNvSpPr txBox="true"/>
          <p:nvPr/>
        </p:nvSpPr>
        <p:spPr>
          <a:xfrm rot="0">
            <a:off x="1132799" y="866775"/>
            <a:ext cx="5799442" cy="995014"/>
          </a:xfrm>
          <a:prstGeom prst="rect">
            <a:avLst/>
          </a:prstGeom>
        </p:spPr>
        <p:txBody>
          <a:bodyPr anchor="t" rtlCol="false" tIns="0" lIns="0" bIns="0" rIns="0">
            <a:spAutoFit/>
          </a:bodyPr>
          <a:lstStyle/>
          <a:p>
            <a:pPr algn="l">
              <a:lnSpc>
                <a:spcPts val="7153"/>
              </a:lnSpc>
            </a:pPr>
            <a:r>
              <a:rPr lang="en-US" b="true" sz="5545">
                <a:solidFill>
                  <a:srgbClr val="373939"/>
                </a:solidFill>
                <a:latin typeface="Avenir Bold"/>
                <a:ea typeface="Avenir Bold"/>
                <a:cs typeface="Avenir Bold"/>
                <a:sym typeface="Avenir Bold"/>
                <a:hlinkClick r:id="rId5" tooltip="https://enablingtechcorp.sharepoint.com/:w:/t/Marketing/ESdF23NwGOVFgVwXSba5B0EBj7nrz3Pb90VtzT3fCAejLA?e=2KwILr"/>
              </a:rPr>
              <a:t>Email Signatures</a:t>
            </a:r>
          </a:p>
        </p:txBody>
      </p:sp>
      <p:sp>
        <p:nvSpPr>
          <p:cNvPr name="TextBox 7" id="7"/>
          <p:cNvSpPr txBox="true"/>
          <p:nvPr/>
        </p:nvSpPr>
        <p:spPr>
          <a:xfrm rot="0">
            <a:off x="10128982" y="5854690"/>
            <a:ext cx="7526570" cy="437101"/>
          </a:xfrm>
          <a:prstGeom prst="rect">
            <a:avLst/>
          </a:prstGeom>
        </p:spPr>
        <p:txBody>
          <a:bodyPr anchor="t" rtlCol="false" tIns="0" lIns="0" bIns="0" rIns="0">
            <a:spAutoFit/>
          </a:bodyPr>
          <a:lstStyle/>
          <a:p>
            <a:pPr algn="ctr">
              <a:lnSpc>
                <a:spcPts val="3205"/>
              </a:lnSpc>
            </a:pPr>
            <a:r>
              <a:rPr lang="en-US" sz="2289">
                <a:solidFill>
                  <a:srgbClr val="373939"/>
                </a:solidFill>
                <a:latin typeface="Avenir"/>
                <a:ea typeface="Avenir"/>
                <a:cs typeface="Avenir"/>
                <a:sym typeface="Avenir"/>
              </a:rPr>
              <a:t>Double-check your links before adding as your signature! </a:t>
            </a:r>
          </a:p>
        </p:txBody>
      </p:sp>
      <p:sp>
        <p:nvSpPr>
          <p:cNvPr name="TextBox 8" id="8"/>
          <p:cNvSpPr txBox="true"/>
          <p:nvPr/>
        </p:nvSpPr>
        <p:spPr>
          <a:xfrm rot="0">
            <a:off x="1028700" y="9182100"/>
            <a:ext cx="5860438" cy="361315"/>
          </a:xfrm>
          <a:prstGeom prst="rect">
            <a:avLst/>
          </a:prstGeom>
        </p:spPr>
        <p:txBody>
          <a:bodyPr anchor="t" rtlCol="false" tIns="0" lIns="0" bIns="0" rIns="0">
            <a:spAutoFit/>
          </a:bodyPr>
          <a:lstStyle/>
          <a:p>
            <a:pPr algn="ctr">
              <a:lnSpc>
                <a:spcPts val="2659"/>
              </a:lnSpc>
            </a:pPr>
            <a:r>
              <a:rPr lang="en-US" b="true" sz="1899" u="sng">
                <a:solidFill>
                  <a:srgbClr val="373939"/>
                </a:solidFill>
                <a:latin typeface="Avenir Bold"/>
                <a:ea typeface="Avenir Bold"/>
                <a:cs typeface="Avenir Bold"/>
                <a:sym typeface="Avenir Bold"/>
                <a:hlinkClick r:id="rId6" tooltip="https://support.microsoft.com/en-us/office/create-and-add-an-email-signature-in-outlook-com-or-outlook-on-the-web-776d9006-abdf-444e-b5b7-a61821dff034"/>
              </a:rPr>
              <a:t>*Steps to insert your signature design into Outlook </a:t>
            </a:r>
          </a:p>
        </p:txBody>
      </p:sp>
      <p:sp>
        <p:nvSpPr>
          <p:cNvPr name="TextBox 9" id="9"/>
          <p:cNvSpPr txBox="true"/>
          <p:nvPr/>
        </p:nvSpPr>
        <p:spPr>
          <a:xfrm rot="0">
            <a:off x="10128982" y="7319400"/>
            <a:ext cx="2932493" cy="437101"/>
          </a:xfrm>
          <a:prstGeom prst="rect">
            <a:avLst/>
          </a:prstGeom>
        </p:spPr>
        <p:txBody>
          <a:bodyPr anchor="t" rtlCol="false" tIns="0" lIns="0" bIns="0" rIns="0">
            <a:spAutoFit/>
          </a:bodyPr>
          <a:lstStyle/>
          <a:p>
            <a:pPr algn="ctr">
              <a:lnSpc>
                <a:spcPts val="3205"/>
              </a:lnSpc>
            </a:pPr>
            <a:r>
              <a:rPr lang="en-US" sz="2289">
                <a:solidFill>
                  <a:srgbClr val="373939"/>
                </a:solidFill>
                <a:latin typeface="Avenir"/>
                <a:ea typeface="Avenir"/>
                <a:cs typeface="Avenir"/>
                <a:sym typeface="Avenir"/>
              </a:rPr>
              <a:t>Logo of your choosing</a:t>
            </a:r>
          </a:p>
        </p:txBody>
      </p:sp>
      <p:sp>
        <p:nvSpPr>
          <p:cNvPr name="TextBox 10" id="10"/>
          <p:cNvSpPr txBox="true"/>
          <p:nvPr/>
        </p:nvSpPr>
        <p:spPr>
          <a:xfrm rot="0">
            <a:off x="10128982" y="8020331"/>
            <a:ext cx="4207867" cy="437101"/>
          </a:xfrm>
          <a:prstGeom prst="rect">
            <a:avLst/>
          </a:prstGeom>
        </p:spPr>
        <p:txBody>
          <a:bodyPr anchor="t" rtlCol="false" tIns="0" lIns="0" bIns="0" rIns="0">
            <a:spAutoFit/>
          </a:bodyPr>
          <a:lstStyle/>
          <a:p>
            <a:pPr algn="ctr">
              <a:lnSpc>
                <a:spcPts val="3205"/>
              </a:lnSpc>
            </a:pPr>
            <a:r>
              <a:rPr lang="en-US" sz="2289">
                <a:solidFill>
                  <a:srgbClr val="373939"/>
                </a:solidFill>
                <a:latin typeface="Avenir"/>
                <a:ea typeface="Avenir"/>
                <a:cs typeface="Avenir"/>
                <a:sym typeface="Avenir"/>
              </a:rPr>
              <a:t>Links to eGroup Social Channels</a:t>
            </a:r>
          </a:p>
        </p:txBody>
      </p:sp>
      <p:sp>
        <p:nvSpPr>
          <p:cNvPr name="TextBox 11" id="11"/>
          <p:cNvSpPr txBox="true"/>
          <p:nvPr/>
        </p:nvSpPr>
        <p:spPr>
          <a:xfrm rot="0">
            <a:off x="15092610" y="9182100"/>
            <a:ext cx="2166690" cy="361315"/>
          </a:xfrm>
          <a:prstGeom prst="rect">
            <a:avLst/>
          </a:prstGeom>
        </p:spPr>
        <p:txBody>
          <a:bodyPr anchor="t" rtlCol="false" tIns="0" lIns="0" bIns="0" rIns="0">
            <a:spAutoFit/>
          </a:bodyPr>
          <a:lstStyle/>
          <a:p>
            <a:pPr algn="ctr">
              <a:lnSpc>
                <a:spcPts val="2659"/>
              </a:lnSpc>
            </a:pPr>
            <a:r>
              <a:rPr lang="en-US" sz="1899">
                <a:solidFill>
                  <a:srgbClr val="373939"/>
                </a:solidFill>
                <a:latin typeface="Avenir"/>
                <a:ea typeface="Avenir"/>
                <a:cs typeface="Avenir"/>
                <a:sym typeface="Avenir"/>
                <a:hlinkClick r:id="rId7" tooltip="https://6681676.hs-sites.com/hubfs/Marketing/Email%20Signature%20Templates.docx?hsLang=en"/>
              </a:rPr>
              <a:t>*</a:t>
            </a:r>
            <a:r>
              <a:rPr lang="en-US" b="true" sz="1899">
                <a:solidFill>
                  <a:srgbClr val="373939"/>
                </a:solidFill>
                <a:latin typeface="Avenir Bold"/>
                <a:ea typeface="Avenir Bold"/>
                <a:cs typeface="Avenir Bold"/>
                <a:sym typeface="Avenir Bold"/>
                <a:hlinkClick r:id="rId8" tooltip="https://6681676.hs-sites.com/hubfs/Marketing/Email%20Signature%20Templates.docx?hsLang=en"/>
              </a:rPr>
              <a:t>Signature Options</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801363" y="9345501"/>
            <a:ext cx="2685273" cy="429034"/>
          </a:xfrm>
          <a:prstGeom prst="rect">
            <a:avLst/>
          </a:prstGeom>
        </p:spPr>
        <p:txBody>
          <a:bodyPr anchor="t" rtlCol="false" tIns="0" lIns="0" bIns="0" rIns="0">
            <a:spAutoFit/>
          </a:bodyPr>
          <a:lstStyle/>
          <a:p>
            <a:pPr algn="ctr">
              <a:lnSpc>
                <a:spcPts val="3126"/>
              </a:lnSpc>
            </a:pPr>
            <a:r>
              <a:rPr lang="en-US" sz="2233" i="true">
                <a:solidFill>
                  <a:srgbClr val="373939"/>
                </a:solidFill>
                <a:latin typeface="Avenir Italics"/>
                <a:ea typeface="Avenir Italics"/>
                <a:cs typeface="Avenir Italics"/>
                <a:sym typeface="Avenir Italics"/>
                <a:hlinkClick r:id="rId2" tooltip="http://www.egroup-us.com"/>
              </a:rPr>
              <a:t>www.eGroup-us.com</a:t>
            </a:r>
          </a:p>
        </p:txBody>
      </p:sp>
      <p:grpSp>
        <p:nvGrpSpPr>
          <p:cNvPr name="Group 3" id="3"/>
          <p:cNvGrpSpPr/>
          <p:nvPr/>
        </p:nvGrpSpPr>
        <p:grpSpPr>
          <a:xfrm rot="0">
            <a:off x="7151788" y="4448613"/>
            <a:ext cx="3984424" cy="1389774"/>
            <a:chOff x="0" y="0"/>
            <a:chExt cx="5312566" cy="1853032"/>
          </a:xfrm>
        </p:grpSpPr>
        <p:sp>
          <p:nvSpPr>
            <p:cNvPr name="Freeform 4" id="4"/>
            <p:cNvSpPr/>
            <p:nvPr/>
          </p:nvSpPr>
          <p:spPr>
            <a:xfrm flipH="false" flipV="false" rot="0">
              <a:off x="0" y="0"/>
              <a:ext cx="5312566" cy="1404208"/>
            </a:xfrm>
            <a:custGeom>
              <a:avLst/>
              <a:gdLst/>
              <a:ahLst/>
              <a:cxnLst/>
              <a:rect r="r" b="b" t="t" l="l"/>
              <a:pathLst>
                <a:path h="1404208" w="5312566">
                  <a:moveTo>
                    <a:pt x="0" y="0"/>
                  </a:moveTo>
                  <a:lnTo>
                    <a:pt x="5312566" y="0"/>
                  </a:lnTo>
                  <a:lnTo>
                    <a:pt x="5312566" y="1404208"/>
                  </a:lnTo>
                  <a:lnTo>
                    <a:pt x="0" y="1404208"/>
                  </a:lnTo>
                  <a:lnTo>
                    <a:pt x="0" y="0"/>
                  </a:lnTo>
                  <a:close/>
                </a:path>
              </a:pathLst>
            </a:custGeom>
            <a:blipFill>
              <a:blip r:embed="rId3"/>
              <a:stretch>
                <a:fillRect l="-1141" t="-7884" r="-919" b="-55448"/>
              </a:stretch>
            </a:blipFill>
          </p:spPr>
        </p:sp>
        <p:sp>
          <p:nvSpPr>
            <p:cNvPr name="TextBox 5" id="5"/>
            <p:cNvSpPr txBox="true"/>
            <p:nvPr/>
          </p:nvSpPr>
          <p:spPr>
            <a:xfrm rot="0">
              <a:off x="0" y="1474678"/>
              <a:ext cx="5312566" cy="378353"/>
            </a:xfrm>
            <a:prstGeom prst="rect">
              <a:avLst/>
            </a:prstGeom>
          </p:spPr>
          <p:txBody>
            <a:bodyPr anchor="t" rtlCol="false" tIns="0" lIns="0" bIns="0" rIns="0">
              <a:spAutoFit/>
            </a:bodyPr>
            <a:lstStyle/>
            <a:p>
              <a:pPr algn="ctr">
                <a:lnSpc>
                  <a:spcPts val="2231"/>
                </a:lnSpc>
              </a:pPr>
              <a:r>
                <a:rPr lang="en-US" b="true" sz="1593" spc="494">
                  <a:solidFill>
                    <a:srgbClr val="000000"/>
                  </a:solidFill>
                  <a:latin typeface="Avenir Bold"/>
                  <a:ea typeface="Avenir Bold"/>
                  <a:cs typeface="Avenir Bold"/>
                  <a:sym typeface="Avenir Bold"/>
                </a:rPr>
                <a:t>ENABLING</a:t>
              </a:r>
              <a:r>
                <a:rPr lang="en-US" sz="1593" spc="494">
                  <a:solidFill>
                    <a:srgbClr val="000000"/>
                  </a:solidFill>
                  <a:latin typeface="Avenir Light"/>
                  <a:ea typeface="Avenir Light"/>
                  <a:cs typeface="Avenir Light"/>
                  <a:sym typeface="Avenir Light"/>
                </a:rPr>
                <a:t> TECHNOLOGIES</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436895" y="2769489"/>
            <a:ext cx="5414211" cy="4114800"/>
          </a:xfrm>
          <a:custGeom>
            <a:avLst/>
            <a:gdLst/>
            <a:ahLst/>
            <a:cxnLst/>
            <a:rect r="r" b="b" t="t" l="l"/>
            <a:pathLst>
              <a:path h="4114800" w="5414211">
                <a:moveTo>
                  <a:pt x="0" y="0"/>
                </a:moveTo>
                <a:lnTo>
                  <a:pt x="5414210" y="0"/>
                </a:lnTo>
                <a:lnTo>
                  <a:pt x="5414210" y="4114800"/>
                </a:lnTo>
                <a:lnTo>
                  <a:pt x="0" y="4114800"/>
                </a:lnTo>
                <a:lnTo>
                  <a:pt x="0" y="0"/>
                </a:lnTo>
                <a:close/>
              </a:path>
            </a:pathLst>
          </a:custGeom>
          <a:blipFill>
            <a:blip r:embed="rId2">
              <a:alphaModFix amt="13000"/>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231670" y="3365959"/>
            <a:ext cx="13824661" cy="3459833"/>
          </a:xfrm>
          <a:prstGeom prst="rect">
            <a:avLst/>
          </a:prstGeom>
        </p:spPr>
        <p:txBody>
          <a:bodyPr anchor="t" rtlCol="false" tIns="0" lIns="0" bIns="0" rIns="0">
            <a:spAutoFit/>
          </a:bodyPr>
          <a:lstStyle/>
          <a:p>
            <a:pPr algn="ctr">
              <a:lnSpc>
                <a:spcPts val="5394"/>
              </a:lnSpc>
            </a:pPr>
            <a:r>
              <a:rPr lang="en-US" sz="4385">
                <a:solidFill>
                  <a:srgbClr val="373939"/>
                </a:solidFill>
                <a:latin typeface="Avenir"/>
                <a:ea typeface="Avenir"/>
                <a:cs typeface="Avenir"/>
                <a:sym typeface="Avenir"/>
              </a:rPr>
              <a:t>Our mission is to empower businesses to unlock the full potential of technology and achieve their goals through innovative solutions, while promoting sustainable practices and ethical conduct for the benefit of our stakeholders and the global community.</a:t>
            </a:r>
          </a:p>
        </p:txBody>
      </p:sp>
      <p:sp>
        <p:nvSpPr>
          <p:cNvPr name="TextBox 4" id="4"/>
          <p:cNvSpPr txBox="true"/>
          <p:nvPr/>
        </p:nvSpPr>
        <p:spPr>
          <a:xfrm rot="0">
            <a:off x="5030230" y="7655434"/>
            <a:ext cx="8227540" cy="372645"/>
          </a:xfrm>
          <a:prstGeom prst="rect">
            <a:avLst/>
          </a:prstGeom>
        </p:spPr>
        <p:txBody>
          <a:bodyPr anchor="t" rtlCol="false" tIns="0" lIns="0" bIns="0" rIns="0">
            <a:spAutoFit/>
          </a:bodyPr>
          <a:lstStyle/>
          <a:p>
            <a:pPr algn="ctr">
              <a:lnSpc>
                <a:spcPts val="2697"/>
              </a:lnSpc>
            </a:pPr>
            <a:r>
              <a:rPr lang="en-US" b="true" sz="2192" spc="451">
                <a:solidFill>
                  <a:srgbClr val="373939"/>
                </a:solidFill>
                <a:latin typeface="Avenir Bold"/>
                <a:ea typeface="Avenir Bold"/>
                <a:cs typeface="Avenir Bold"/>
                <a:sym typeface="Avenir Bold"/>
              </a:rPr>
              <a:t>eGroup Enabling Technologies</a:t>
            </a:r>
          </a:p>
        </p:txBody>
      </p:sp>
      <p:sp>
        <p:nvSpPr>
          <p:cNvPr name="TextBox 5" id="5"/>
          <p:cNvSpPr txBox="true"/>
          <p:nvPr/>
        </p:nvSpPr>
        <p:spPr>
          <a:xfrm rot="-5400000">
            <a:off x="-2688220" y="4964412"/>
            <a:ext cx="7677715" cy="358176"/>
          </a:xfrm>
          <a:prstGeom prst="rect">
            <a:avLst/>
          </a:prstGeom>
        </p:spPr>
        <p:txBody>
          <a:bodyPr anchor="t" rtlCol="false" tIns="0" lIns="0" bIns="0" rIns="0">
            <a:spAutoFit/>
          </a:bodyPr>
          <a:lstStyle/>
          <a:p>
            <a:pPr algn="ctr">
              <a:lnSpc>
                <a:spcPts val="2575"/>
              </a:lnSpc>
            </a:pPr>
            <a:r>
              <a:rPr lang="en-US" sz="1996" spc="321">
                <a:solidFill>
                  <a:srgbClr val="373939"/>
                </a:solidFill>
                <a:latin typeface="Avenir Light"/>
                <a:ea typeface="Avenir Light"/>
                <a:cs typeface="Avenir Light"/>
                <a:sym typeface="Avenir Light"/>
              </a:rPr>
              <a:t>MISSION STATEMENT</a:t>
            </a:r>
          </a:p>
        </p:txBody>
      </p:sp>
      <p:sp>
        <p:nvSpPr>
          <p:cNvPr name="TextBox 6" id="6"/>
          <p:cNvSpPr txBox="true"/>
          <p:nvPr/>
        </p:nvSpPr>
        <p:spPr>
          <a:xfrm rot="5400000">
            <a:off x="13295295" y="4964412"/>
            <a:ext cx="7677715" cy="358176"/>
          </a:xfrm>
          <a:prstGeom prst="rect">
            <a:avLst/>
          </a:prstGeom>
        </p:spPr>
        <p:txBody>
          <a:bodyPr anchor="t" rtlCol="false" tIns="0" lIns="0" bIns="0" rIns="0">
            <a:spAutoFit/>
          </a:bodyPr>
          <a:lstStyle/>
          <a:p>
            <a:pPr algn="ctr">
              <a:lnSpc>
                <a:spcPts val="2575"/>
              </a:lnSpc>
            </a:pPr>
            <a:r>
              <a:rPr lang="en-US" sz="1996" spc="321">
                <a:solidFill>
                  <a:srgbClr val="373939"/>
                </a:solidFill>
                <a:latin typeface="Avenir Light"/>
                <a:ea typeface="Avenir Light"/>
                <a:cs typeface="Avenir Light"/>
                <a:sym typeface="Avenir Light"/>
              </a:rPr>
              <a:t>MISSION STATEMENT</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083209" y="1395541"/>
            <a:ext cx="12121582" cy="2107316"/>
          </a:xfrm>
          <a:prstGeom prst="rect">
            <a:avLst/>
          </a:prstGeom>
        </p:spPr>
        <p:txBody>
          <a:bodyPr anchor="t" rtlCol="false" tIns="0" lIns="0" bIns="0" rIns="0">
            <a:spAutoFit/>
          </a:bodyPr>
          <a:lstStyle/>
          <a:p>
            <a:pPr algn="just">
              <a:lnSpc>
                <a:spcPts val="5394"/>
              </a:lnSpc>
            </a:pPr>
            <a:r>
              <a:rPr lang="en-US" sz="4385" b="true">
                <a:solidFill>
                  <a:srgbClr val="373939"/>
                </a:solidFill>
                <a:latin typeface="Avenir Bold"/>
                <a:ea typeface="Avenir Bold"/>
                <a:cs typeface="Avenir Bold"/>
                <a:sym typeface="Avenir Bold"/>
              </a:rPr>
              <a:t>Our guiding principles reflect the values that influence how we work together, serve our clients, and conduct business every day.</a:t>
            </a:r>
          </a:p>
        </p:txBody>
      </p:sp>
      <p:sp>
        <p:nvSpPr>
          <p:cNvPr name="TextBox 3" id="3"/>
          <p:cNvSpPr txBox="true"/>
          <p:nvPr/>
        </p:nvSpPr>
        <p:spPr>
          <a:xfrm rot="-5400000">
            <a:off x="-2688211" y="4964404"/>
            <a:ext cx="7677715" cy="358192"/>
          </a:xfrm>
          <a:prstGeom prst="rect">
            <a:avLst/>
          </a:prstGeom>
        </p:spPr>
        <p:txBody>
          <a:bodyPr anchor="t" rtlCol="false" tIns="0" lIns="0" bIns="0" rIns="0">
            <a:spAutoFit/>
          </a:bodyPr>
          <a:lstStyle/>
          <a:p>
            <a:pPr algn="ctr">
              <a:lnSpc>
                <a:spcPts val="2575"/>
              </a:lnSpc>
            </a:pPr>
            <a:r>
              <a:rPr lang="en-US" sz="1996" spc="321">
                <a:solidFill>
                  <a:srgbClr val="373939"/>
                </a:solidFill>
                <a:latin typeface="Avenir Light"/>
                <a:ea typeface="Avenir Light"/>
                <a:cs typeface="Avenir Light"/>
                <a:sym typeface="Avenir Light"/>
              </a:rPr>
              <a:t>CORE VALUES</a:t>
            </a:r>
          </a:p>
        </p:txBody>
      </p:sp>
      <p:sp>
        <p:nvSpPr>
          <p:cNvPr name="TextBox 4" id="4"/>
          <p:cNvSpPr txBox="true"/>
          <p:nvPr/>
        </p:nvSpPr>
        <p:spPr>
          <a:xfrm rot="0">
            <a:off x="4122267" y="4306183"/>
            <a:ext cx="6267070" cy="561975"/>
          </a:xfrm>
          <a:prstGeom prst="rect">
            <a:avLst/>
          </a:prstGeom>
        </p:spPr>
        <p:txBody>
          <a:bodyPr anchor="t" rtlCol="false" tIns="0" lIns="0" bIns="0" rIns="0">
            <a:spAutoFit/>
          </a:bodyPr>
          <a:lstStyle/>
          <a:p>
            <a:pPr algn="l">
              <a:lnSpc>
                <a:spcPts val="4199"/>
              </a:lnSpc>
            </a:pPr>
            <a:r>
              <a:rPr lang="en-US" sz="2999" b="true">
                <a:solidFill>
                  <a:srgbClr val="373939"/>
                </a:solidFill>
                <a:latin typeface="Avenir Medium"/>
                <a:ea typeface="Avenir Medium"/>
                <a:cs typeface="Avenir Medium"/>
                <a:sym typeface="Avenir Medium"/>
              </a:rPr>
              <a:t>SENSE OF URGENCY - </a:t>
            </a:r>
            <a:r>
              <a:rPr lang="en-US" sz="2999" b="true">
                <a:solidFill>
                  <a:srgbClr val="02637F"/>
                </a:solidFill>
                <a:latin typeface="Avenir Medium"/>
                <a:ea typeface="Avenir Medium"/>
                <a:cs typeface="Avenir Medium"/>
                <a:sym typeface="Avenir Medium"/>
              </a:rPr>
              <a:t>“Do it now.”</a:t>
            </a:r>
          </a:p>
        </p:txBody>
      </p:sp>
      <p:sp>
        <p:nvSpPr>
          <p:cNvPr name="TextBox 5" id="5"/>
          <p:cNvSpPr txBox="true"/>
          <p:nvPr/>
        </p:nvSpPr>
        <p:spPr>
          <a:xfrm rot="0">
            <a:off x="4122267" y="5115808"/>
            <a:ext cx="12284852" cy="561975"/>
          </a:xfrm>
          <a:prstGeom prst="rect">
            <a:avLst/>
          </a:prstGeom>
        </p:spPr>
        <p:txBody>
          <a:bodyPr anchor="t" rtlCol="false" tIns="0" lIns="0" bIns="0" rIns="0">
            <a:spAutoFit/>
          </a:bodyPr>
          <a:lstStyle/>
          <a:p>
            <a:pPr algn="l">
              <a:lnSpc>
                <a:spcPts val="4199"/>
              </a:lnSpc>
            </a:pPr>
            <a:r>
              <a:rPr lang="en-US" sz="2999" b="true">
                <a:solidFill>
                  <a:srgbClr val="373939"/>
                </a:solidFill>
                <a:latin typeface="Avenir Medium"/>
                <a:ea typeface="Avenir Medium"/>
                <a:cs typeface="Avenir Medium"/>
                <a:sym typeface="Avenir Medium"/>
              </a:rPr>
              <a:t>THOUGHT LEADERSHIP - </a:t>
            </a:r>
            <a:r>
              <a:rPr lang="en-US" sz="2999" b="true">
                <a:solidFill>
                  <a:srgbClr val="02637F"/>
                </a:solidFill>
                <a:latin typeface="Avenir Medium"/>
                <a:ea typeface="Avenir Medium"/>
                <a:cs typeface="Avenir Medium"/>
                <a:sym typeface="Avenir Medium"/>
              </a:rPr>
              <a:t>“5 minutes in planning saves 15 in the field.”</a:t>
            </a:r>
          </a:p>
        </p:txBody>
      </p:sp>
      <p:sp>
        <p:nvSpPr>
          <p:cNvPr name="TextBox 6" id="6"/>
          <p:cNvSpPr txBox="true"/>
          <p:nvPr/>
        </p:nvSpPr>
        <p:spPr>
          <a:xfrm rot="0">
            <a:off x="4122267" y="5925434"/>
            <a:ext cx="10747293" cy="561975"/>
          </a:xfrm>
          <a:prstGeom prst="rect">
            <a:avLst/>
          </a:prstGeom>
        </p:spPr>
        <p:txBody>
          <a:bodyPr anchor="t" rtlCol="false" tIns="0" lIns="0" bIns="0" rIns="0">
            <a:spAutoFit/>
          </a:bodyPr>
          <a:lstStyle/>
          <a:p>
            <a:pPr algn="l">
              <a:lnSpc>
                <a:spcPts val="4199"/>
              </a:lnSpc>
            </a:pPr>
            <a:r>
              <a:rPr lang="en-US" sz="2999" b="true">
                <a:solidFill>
                  <a:srgbClr val="373939"/>
                </a:solidFill>
                <a:latin typeface="Avenir Medium"/>
                <a:ea typeface="Avenir Medium"/>
                <a:cs typeface="Avenir Medium"/>
                <a:sym typeface="Avenir Medium"/>
              </a:rPr>
              <a:t>RESPONSIBILITY - </a:t>
            </a:r>
            <a:r>
              <a:rPr lang="en-US" sz="2999" b="true">
                <a:solidFill>
                  <a:srgbClr val="02637F"/>
                </a:solidFill>
                <a:latin typeface="Avenir Medium"/>
                <a:ea typeface="Avenir Medium"/>
                <a:cs typeface="Avenir Medium"/>
                <a:sym typeface="Avenir Medium"/>
              </a:rPr>
              <a:t>“The right way is not always the easy way.”</a:t>
            </a:r>
          </a:p>
        </p:txBody>
      </p:sp>
      <p:sp>
        <p:nvSpPr>
          <p:cNvPr name="TextBox 7" id="7"/>
          <p:cNvSpPr txBox="true"/>
          <p:nvPr/>
        </p:nvSpPr>
        <p:spPr>
          <a:xfrm rot="0">
            <a:off x="4122267" y="6735059"/>
            <a:ext cx="7130686" cy="561975"/>
          </a:xfrm>
          <a:prstGeom prst="rect">
            <a:avLst/>
          </a:prstGeom>
        </p:spPr>
        <p:txBody>
          <a:bodyPr anchor="t" rtlCol="false" tIns="0" lIns="0" bIns="0" rIns="0">
            <a:spAutoFit/>
          </a:bodyPr>
          <a:lstStyle/>
          <a:p>
            <a:pPr algn="l">
              <a:lnSpc>
                <a:spcPts val="4199"/>
              </a:lnSpc>
            </a:pPr>
            <a:r>
              <a:rPr lang="en-US" sz="2999" b="true">
                <a:solidFill>
                  <a:srgbClr val="373939"/>
                </a:solidFill>
                <a:latin typeface="Avenir Medium"/>
                <a:ea typeface="Avenir Medium"/>
                <a:cs typeface="Avenir Medium"/>
                <a:sym typeface="Avenir Medium"/>
              </a:rPr>
              <a:t>INNOVATION - </a:t>
            </a:r>
            <a:r>
              <a:rPr lang="en-US" sz="2999" b="true">
                <a:solidFill>
                  <a:srgbClr val="02637F"/>
                </a:solidFill>
                <a:latin typeface="Avenir Medium"/>
                <a:ea typeface="Avenir Medium"/>
                <a:cs typeface="Avenir Medium"/>
                <a:sym typeface="Avenir Medium"/>
              </a:rPr>
              <a:t>“Faster, better, cheaper.”</a:t>
            </a:r>
          </a:p>
        </p:txBody>
      </p:sp>
      <p:sp>
        <p:nvSpPr>
          <p:cNvPr name="TextBox 8" id="8"/>
          <p:cNvSpPr txBox="true"/>
          <p:nvPr/>
        </p:nvSpPr>
        <p:spPr>
          <a:xfrm rot="0">
            <a:off x="4122267" y="7544684"/>
            <a:ext cx="8829642" cy="561975"/>
          </a:xfrm>
          <a:prstGeom prst="rect">
            <a:avLst/>
          </a:prstGeom>
        </p:spPr>
        <p:txBody>
          <a:bodyPr anchor="t" rtlCol="false" tIns="0" lIns="0" bIns="0" rIns="0">
            <a:spAutoFit/>
          </a:bodyPr>
          <a:lstStyle/>
          <a:p>
            <a:pPr algn="l">
              <a:lnSpc>
                <a:spcPts val="4199"/>
              </a:lnSpc>
            </a:pPr>
            <a:r>
              <a:rPr lang="en-US" sz="2999" b="true">
                <a:solidFill>
                  <a:srgbClr val="373939"/>
                </a:solidFill>
                <a:latin typeface="Avenir Medium"/>
                <a:ea typeface="Avenir Medium"/>
                <a:cs typeface="Avenir Medium"/>
                <a:sym typeface="Avenir Medium"/>
              </a:rPr>
              <a:t>VISION - </a:t>
            </a:r>
            <a:r>
              <a:rPr lang="en-US" sz="2999" b="true">
                <a:solidFill>
                  <a:srgbClr val="02637F"/>
                </a:solidFill>
                <a:latin typeface="Avenir Medium"/>
                <a:ea typeface="Avenir Medium"/>
                <a:cs typeface="Avenir Medium"/>
                <a:sym typeface="Avenir Medium"/>
              </a:rPr>
              <a:t>“Seeing and advising on the road ahead.”</a:t>
            </a:r>
          </a:p>
        </p:txBody>
      </p:sp>
      <p:sp>
        <p:nvSpPr>
          <p:cNvPr name="TextBox 9" id="9"/>
          <p:cNvSpPr txBox="true"/>
          <p:nvPr/>
        </p:nvSpPr>
        <p:spPr>
          <a:xfrm rot="0">
            <a:off x="4122267" y="8354685"/>
            <a:ext cx="10139000" cy="561975"/>
          </a:xfrm>
          <a:prstGeom prst="rect">
            <a:avLst/>
          </a:prstGeom>
        </p:spPr>
        <p:txBody>
          <a:bodyPr anchor="t" rtlCol="false" tIns="0" lIns="0" bIns="0" rIns="0">
            <a:spAutoFit/>
          </a:bodyPr>
          <a:lstStyle/>
          <a:p>
            <a:pPr algn="l">
              <a:lnSpc>
                <a:spcPts val="4199"/>
              </a:lnSpc>
            </a:pPr>
            <a:r>
              <a:rPr lang="en-US" sz="2999" b="true">
                <a:solidFill>
                  <a:srgbClr val="373939"/>
                </a:solidFill>
                <a:latin typeface="Avenir Medium"/>
                <a:ea typeface="Avenir Medium"/>
                <a:cs typeface="Avenir Medium"/>
                <a:sym typeface="Avenir Medium"/>
              </a:rPr>
              <a:t>EXECUTION - </a:t>
            </a:r>
            <a:r>
              <a:rPr lang="en-US" sz="2999" b="true">
                <a:solidFill>
                  <a:srgbClr val="02637F"/>
                </a:solidFill>
                <a:latin typeface="Avenir Medium"/>
                <a:ea typeface="Avenir Medium"/>
                <a:cs typeface="Avenir Medium"/>
                <a:sym typeface="Avenir Medium"/>
              </a:rPr>
              <a:t>“Delivering what we said we would deliver.”</a:t>
            </a:r>
          </a:p>
        </p:txBody>
      </p:sp>
      <p:sp>
        <p:nvSpPr>
          <p:cNvPr name="TextBox 10" id="10"/>
          <p:cNvSpPr txBox="true"/>
          <p:nvPr/>
        </p:nvSpPr>
        <p:spPr>
          <a:xfrm rot="0">
            <a:off x="3109626" y="4263622"/>
            <a:ext cx="233329" cy="604537"/>
          </a:xfrm>
          <a:prstGeom prst="rect">
            <a:avLst/>
          </a:prstGeom>
        </p:spPr>
        <p:txBody>
          <a:bodyPr anchor="t" rtlCol="false" tIns="0" lIns="0" bIns="0" rIns="0">
            <a:spAutoFit/>
          </a:bodyPr>
          <a:lstStyle/>
          <a:p>
            <a:pPr algn="ctr">
              <a:lnSpc>
                <a:spcPts val="4480"/>
              </a:lnSpc>
            </a:pPr>
            <a:r>
              <a:rPr lang="en-US" sz="3200" b="true">
                <a:solidFill>
                  <a:srgbClr val="000000"/>
                </a:solidFill>
                <a:latin typeface="Avenir Ultra-Bold"/>
                <a:ea typeface="Avenir Ultra-Bold"/>
                <a:cs typeface="Avenir Ultra-Bold"/>
                <a:sym typeface="Avenir Ultra-Bold"/>
              </a:rPr>
              <a:t>S</a:t>
            </a:r>
          </a:p>
        </p:txBody>
      </p:sp>
      <p:sp>
        <p:nvSpPr>
          <p:cNvPr name="TextBox 11" id="11"/>
          <p:cNvSpPr txBox="true"/>
          <p:nvPr/>
        </p:nvSpPr>
        <p:spPr>
          <a:xfrm rot="0">
            <a:off x="3109626" y="5092297"/>
            <a:ext cx="233329" cy="604537"/>
          </a:xfrm>
          <a:prstGeom prst="rect">
            <a:avLst/>
          </a:prstGeom>
        </p:spPr>
        <p:txBody>
          <a:bodyPr anchor="t" rtlCol="false" tIns="0" lIns="0" bIns="0" rIns="0">
            <a:spAutoFit/>
          </a:bodyPr>
          <a:lstStyle/>
          <a:p>
            <a:pPr algn="ctr">
              <a:lnSpc>
                <a:spcPts val="4480"/>
              </a:lnSpc>
            </a:pPr>
            <a:r>
              <a:rPr lang="en-US" sz="3200" b="true">
                <a:solidFill>
                  <a:srgbClr val="000000"/>
                </a:solidFill>
                <a:latin typeface="Avenir Ultra-Bold"/>
                <a:ea typeface="Avenir Ultra-Bold"/>
                <a:cs typeface="Avenir Ultra-Bold"/>
                <a:sym typeface="Avenir Ultra-Bold"/>
              </a:rPr>
              <a:t>T</a:t>
            </a:r>
          </a:p>
        </p:txBody>
      </p:sp>
      <p:sp>
        <p:nvSpPr>
          <p:cNvPr name="TextBox 12" id="12"/>
          <p:cNvSpPr txBox="true"/>
          <p:nvPr/>
        </p:nvSpPr>
        <p:spPr>
          <a:xfrm rot="0">
            <a:off x="3094578" y="5915909"/>
            <a:ext cx="263426" cy="604537"/>
          </a:xfrm>
          <a:prstGeom prst="rect">
            <a:avLst/>
          </a:prstGeom>
        </p:spPr>
        <p:txBody>
          <a:bodyPr anchor="t" rtlCol="false" tIns="0" lIns="0" bIns="0" rIns="0">
            <a:spAutoFit/>
          </a:bodyPr>
          <a:lstStyle/>
          <a:p>
            <a:pPr algn="ctr">
              <a:lnSpc>
                <a:spcPts val="4480"/>
              </a:lnSpc>
            </a:pPr>
            <a:r>
              <a:rPr lang="en-US" sz="3200" b="true">
                <a:solidFill>
                  <a:srgbClr val="000000"/>
                </a:solidFill>
                <a:latin typeface="Avenir Ultra-Bold"/>
                <a:ea typeface="Avenir Ultra-Bold"/>
                <a:cs typeface="Avenir Ultra-Bold"/>
                <a:sym typeface="Avenir Ultra-Bold"/>
              </a:rPr>
              <a:t>R</a:t>
            </a:r>
          </a:p>
        </p:txBody>
      </p:sp>
      <p:sp>
        <p:nvSpPr>
          <p:cNvPr name="TextBox 13" id="13"/>
          <p:cNvSpPr txBox="true"/>
          <p:nvPr/>
        </p:nvSpPr>
        <p:spPr>
          <a:xfrm rot="0">
            <a:off x="3083209" y="7535159"/>
            <a:ext cx="286163" cy="604537"/>
          </a:xfrm>
          <a:prstGeom prst="rect">
            <a:avLst/>
          </a:prstGeom>
        </p:spPr>
        <p:txBody>
          <a:bodyPr anchor="t" rtlCol="false" tIns="0" lIns="0" bIns="0" rIns="0">
            <a:spAutoFit/>
          </a:bodyPr>
          <a:lstStyle/>
          <a:p>
            <a:pPr algn="ctr">
              <a:lnSpc>
                <a:spcPts val="4480"/>
              </a:lnSpc>
            </a:pPr>
            <a:r>
              <a:rPr lang="en-US" sz="3200" b="true">
                <a:solidFill>
                  <a:srgbClr val="000000"/>
                </a:solidFill>
                <a:latin typeface="Avenir Ultra-Bold"/>
                <a:ea typeface="Avenir Ultra-Bold"/>
                <a:cs typeface="Avenir Ultra-Bold"/>
                <a:sym typeface="Avenir Ultra-Bold"/>
              </a:rPr>
              <a:t>V</a:t>
            </a:r>
          </a:p>
        </p:txBody>
      </p:sp>
      <p:sp>
        <p:nvSpPr>
          <p:cNvPr name="TextBox 14" id="14"/>
          <p:cNvSpPr txBox="true"/>
          <p:nvPr/>
        </p:nvSpPr>
        <p:spPr>
          <a:xfrm rot="0">
            <a:off x="3098257" y="8377821"/>
            <a:ext cx="256067" cy="604537"/>
          </a:xfrm>
          <a:prstGeom prst="rect">
            <a:avLst/>
          </a:prstGeom>
        </p:spPr>
        <p:txBody>
          <a:bodyPr anchor="t" rtlCol="false" tIns="0" lIns="0" bIns="0" rIns="0">
            <a:spAutoFit/>
          </a:bodyPr>
          <a:lstStyle/>
          <a:p>
            <a:pPr algn="ctr">
              <a:lnSpc>
                <a:spcPts val="4480"/>
              </a:lnSpc>
            </a:pPr>
            <a:r>
              <a:rPr lang="en-US" sz="3200" b="true">
                <a:solidFill>
                  <a:srgbClr val="000000"/>
                </a:solidFill>
                <a:latin typeface="Avenir Ultra-Bold"/>
                <a:ea typeface="Avenir Ultra-Bold"/>
                <a:cs typeface="Avenir Ultra-Bold"/>
                <a:sym typeface="Avenir Ultra-Bold"/>
              </a:rPr>
              <a:t>E</a:t>
            </a:r>
          </a:p>
        </p:txBody>
      </p:sp>
      <p:sp>
        <p:nvSpPr>
          <p:cNvPr name="TextBox 15" id="15"/>
          <p:cNvSpPr txBox="true"/>
          <p:nvPr/>
        </p:nvSpPr>
        <p:spPr>
          <a:xfrm rot="0">
            <a:off x="3166139" y="6709016"/>
            <a:ext cx="120303" cy="604537"/>
          </a:xfrm>
          <a:prstGeom prst="rect">
            <a:avLst/>
          </a:prstGeom>
        </p:spPr>
        <p:txBody>
          <a:bodyPr anchor="t" rtlCol="false" tIns="0" lIns="0" bIns="0" rIns="0">
            <a:spAutoFit/>
          </a:bodyPr>
          <a:lstStyle/>
          <a:p>
            <a:pPr algn="ctr">
              <a:lnSpc>
                <a:spcPts val="4480"/>
              </a:lnSpc>
            </a:pPr>
            <a:r>
              <a:rPr lang="en-US" sz="3200" b="true">
                <a:solidFill>
                  <a:srgbClr val="000000"/>
                </a:solidFill>
                <a:latin typeface="Avenir Ultra-Bold"/>
                <a:ea typeface="Avenir Ultra-Bold"/>
                <a:cs typeface="Avenir Ultra-Bold"/>
                <a:sym typeface="Avenir Ultra-Bold"/>
              </a:rPr>
              <a:t>I</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6830930" y="580686"/>
            <a:ext cx="856740" cy="1117190"/>
          </a:xfrm>
          <a:custGeom>
            <a:avLst/>
            <a:gdLst/>
            <a:ahLst/>
            <a:cxnLst/>
            <a:rect r="r" b="b" t="t" l="l"/>
            <a:pathLst>
              <a:path h="1117190" w="856740">
                <a:moveTo>
                  <a:pt x="0" y="0"/>
                </a:moveTo>
                <a:lnTo>
                  <a:pt x="856740" y="0"/>
                </a:lnTo>
                <a:lnTo>
                  <a:pt x="856740" y="1117190"/>
                </a:lnTo>
                <a:lnTo>
                  <a:pt x="0" y="1117190"/>
                </a:lnTo>
                <a:lnTo>
                  <a:pt x="0" y="0"/>
                </a:lnTo>
                <a:close/>
              </a:path>
            </a:pathLst>
          </a:custGeom>
          <a:blipFill>
            <a:blip r:embed="rId2"/>
            <a:stretch>
              <a:fillRect l="0" t="0" r="0" b="-76"/>
            </a:stretch>
          </a:blipFill>
        </p:spPr>
      </p:sp>
      <p:sp>
        <p:nvSpPr>
          <p:cNvPr name="Freeform 3" id="3"/>
          <p:cNvSpPr/>
          <p:nvPr/>
        </p:nvSpPr>
        <p:spPr>
          <a:xfrm flipH="false" flipV="false" rot="0">
            <a:off x="4533076" y="4992362"/>
            <a:ext cx="2729423" cy="1364712"/>
          </a:xfrm>
          <a:custGeom>
            <a:avLst/>
            <a:gdLst/>
            <a:ahLst/>
            <a:cxnLst/>
            <a:rect r="r" b="b" t="t" l="l"/>
            <a:pathLst>
              <a:path h="1364712" w="2729423">
                <a:moveTo>
                  <a:pt x="0" y="0"/>
                </a:moveTo>
                <a:lnTo>
                  <a:pt x="2729422" y="0"/>
                </a:lnTo>
                <a:lnTo>
                  <a:pt x="2729422" y="1364712"/>
                </a:lnTo>
                <a:lnTo>
                  <a:pt x="0" y="1364712"/>
                </a:lnTo>
                <a:lnTo>
                  <a:pt x="0" y="0"/>
                </a:lnTo>
                <a:close/>
              </a:path>
            </a:pathLst>
          </a:custGeom>
          <a:blipFill>
            <a:blip r:embed="rId3"/>
            <a:stretch>
              <a:fillRect l="0" t="0" r="0" b="0"/>
            </a:stretch>
          </a:blipFill>
        </p:spPr>
      </p:sp>
      <p:sp>
        <p:nvSpPr>
          <p:cNvPr name="Freeform 4" id="4"/>
          <p:cNvSpPr/>
          <p:nvPr/>
        </p:nvSpPr>
        <p:spPr>
          <a:xfrm flipH="false" flipV="false" rot="0">
            <a:off x="14412014" y="7739145"/>
            <a:ext cx="3098593" cy="1196487"/>
          </a:xfrm>
          <a:custGeom>
            <a:avLst/>
            <a:gdLst/>
            <a:ahLst/>
            <a:cxnLst/>
            <a:rect r="r" b="b" t="t" l="l"/>
            <a:pathLst>
              <a:path h="1196487" w="3098593">
                <a:moveTo>
                  <a:pt x="0" y="0"/>
                </a:moveTo>
                <a:lnTo>
                  <a:pt x="3098593" y="0"/>
                </a:lnTo>
                <a:lnTo>
                  <a:pt x="3098593" y="1196487"/>
                </a:lnTo>
                <a:lnTo>
                  <a:pt x="0" y="1196487"/>
                </a:lnTo>
                <a:lnTo>
                  <a:pt x="0" y="0"/>
                </a:lnTo>
                <a:close/>
              </a:path>
            </a:pathLst>
          </a:custGeom>
          <a:blipFill>
            <a:blip r:embed="rId4"/>
            <a:stretch>
              <a:fillRect l="-9843" t="-1689" r="-7244" b="-26677"/>
            </a:stretch>
          </a:blipFill>
        </p:spPr>
      </p:sp>
      <p:sp>
        <p:nvSpPr>
          <p:cNvPr name="Freeform 5" id="5"/>
          <p:cNvSpPr/>
          <p:nvPr/>
        </p:nvSpPr>
        <p:spPr>
          <a:xfrm flipH="false" flipV="false" rot="0">
            <a:off x="1297040" y="7578906"/>
            <a:ext cx="1754512" cy="1535199"/>
          </a:xfrm>
          <a:custGeom>
            <a:avLst/>
            <a:gdLst/>
            <a:ahLst/>
            <a:cxnLst/>
            <a:rect r="r" b="b" t="t" l="l"/>
            <a:pathLst>
              <a:path h="1535199" w="1754512">
                <a:moveTo>
                  <a:pt x="0" y="0"/>
                </a:moveTo>
                <a:lnTo>
                  <a:pt x="1754513" y="0"/>
                </a:lnTo>
                <a:lnTo>
                  <a:pt x="1754513" y="1535199"/>
                </a:lnTo>
                <a:lnTo>
                  <a:pt x="0" y="1535199"/>
                </a:lnTo>
                <a:lnTo>
                  <a:pt x="0" y="0"/>
                </a:lnTo>
                <a:close/>
              </a:path>
            </a:pathLst>
          </a:custGeom>
          <a:blipFill>
            <a:blip r:embed="rId5"/>
            <a:stretch>
              <a:fillRect l="-55649" t="-24727" r="-56058" b="-32541"/>
            </a:stretch>
          </a:blipFill>
        </p:spPr>
      </p:sp>
      <p:sp>
        <p:nvSpPr>
          <p:cNvPr name="Freeform 6" id="6"/>
          <p:cNvSpPr/>
          <p:nvPr/>
        </p:nvSpPr>
        <p:spPr>
          <a:xfrm flipH="false" flipV="false" rot="0">
            <a:off x="719884" y="2767850"/>
            <a:ext cx="3541108" cy="760826"/>
          </a:xfrm>
          <a:custGeom>
            <a:avLst/>
            <a:gdLst/>
            <a:ahLst/>
            <a:cxnLst/>
            <a:rect r="r" b="b" t="t" l="l"/>
            <a:pathLst>
              <a:path h="760826" w="3541108">
                <a:moveTo>
                  <a:pt x="0" y="0"/>
                </a:moveTo>
                <a:lnTo>
                  <a:pt x="3541108" y="0"/>
                </a:lnTo>
                <a:lnTo>
                  <a:pt x="3541108" y="760826"/>
                </a:lnTo>
                <a:lnTo>
                  <a:pt x="0" y="760826"/>
                </a:lnTo>
                <a:lnTo>
                  <a:pt x="0" y="0"/>
                </a:lnTo>
                <a:close/>
              </a:path>
            </a:pathLst>
          </a:custGeom>
          <a:blipFill>
            <a:blip r:embed="rId6"/>
            <a:stretch>
              <a:fillRect l="0" t="0" r="0" b="-501"/>
            </a:stretch>
          </a:blipFill>
        </p:spPr>
      </p:sp>
      <p:sp>
        <p:nvSpPr>
          <p:cNvPr name="Freeform 7" id="7" descr="Text  Description automatically generated with medium confidence"/>
          <p:cNvSpPr/>
          <p:nvPr/>
        </p:nvSpPr>
        <p:spPr>
          <a:xfrm flipH="false" flipV="false" rot="0">
            <a:off x="10953706" y="7540246"/>
            <a:ext cx="1728687" cy="1594286"/>
          </a:xfrm>
          <a:custGeom>
            <a:avLst/>
            <a:gdLst/>
            <a:ahLst/>
            <a:cxnLst/>
            <a:rect r="r" b="b" t="t" l="l"/>
            <a:pathLst>
              <a:path h="1594286" w="1728687">
                <a:moveTo>
                  <a:pt x="0" y="0"/>
                </a:moveTo>
                <a:lnTo>
                  <a:pt x="1728687" y="0"/>
                </a:lnTo>
                <a:lnTo>
                  <a:pt x="1728687" y="1594285"/>
                </a:lnTo>
                <a:lnTo>
                  <a:pt x="0" y="1594285"/>
                </a:lnTo>
                <a:lnTo>
                  <a:pt x="0" y="0"/>
                </a:lnTo>
                <a:close/>
              </a:path>
            </a:pathLst>
          </a:custGeom>
          <a:blipFill>
            <a:blip r:embed="rId7"/>
            <a:stretch>
              <a:fillRect l="0" t="-31" r="0" b="-31"/>
            </a:stretch>
          </a:blipFill>
        </p:spPr>
      </p:sp>
      <p:sp>
        <p:nvSpPr>
          <p:cNvPr name="Freeform 8" id="8" descr="Text  Description automatically generated with medium confidence"/>
          <p:cNvSpPr/>
          <p:nvPr/>
        </p:nvSpPr>
        <p:spPr>
          <a:xfrm flipH="false" flipV="false" rot="0">
            <a:off x="8058479" y="5136234"/>
            <a:ext cx="2814303" cy="1076965"/>
          </a:xfrm>
          <a:custGeom>
            <a:avLst/>
            <a:gdLst/>
            <a:ahLst/>
            <a:cxnLst/>
            <a:rect r="r" b="b" t="t" l="l"/>
            <a:pathLst>
              <a:path h="1076965" w="2814303">
                <a:moveTo>
                  <a:pt x="0" y="0"/>
                </a:moveTo>
                <a:lnTo>
                  <a:pt x="2814303" y="0"/>
                </a:lnTo>
                <a:lnTo>
                  <a:pt x="2814303" y="1076965"/>
                </a:lnTo>
                <a:lnTo>
                  <a:pt x="0" y="1076965"/>
                </a:lnTo>
                <a:lnTo>
                  <a:pt x="0" y="0"/>
                </a:lnTo>
                <a:close/>
              </a:path>
            </a:pathLst>
          </a:custGeom>
          <a:blipFill>
            <a:blip r:embed="rId8"/>
            <a:stretch>
              <a:fillRect l="0" t="-14538" r="0" b="-16120"/>
            </a:stretch>
          </a:blipFill>
        </p:spPr>
      </p:sp>
      <p:sp>
        <p:nvSpPr>
          <p:cNvPr name="Freeform 9" id="9" descr="A picture containing logo  Description automatically generated"/>
          <p:cNvSpPr/>
          <p:nvPr/>
        </p:nvSpPr>
        <p:spPr>
          <a:xfrm flipH="false" flipV="false" rot="0">
            <a:off x="4347328" y="7578906"/>
            <a:ext cx="1688701" cy="1427002"/>
          </a:xfrm>
          <a:custGeom>
            <a:avLst/>
            <a:gdLst/>
            <a:ahLst/>
            <a:cxnLst/>
            <a:rect r="r" b="b" t="t" l="l"/>
            <a:pathLst>
              <a:path h="1427002" w="1688701">
                <a:moveTo>
                  <a:pt x="0" y="0"/>
                </a:moveTo>
                <a:lnTo>
                  <a:pt x="1688702" y="0"/>
                </a:lnTo>
                <a:lnTo>
                  <a:pt x="1688702" y="1427002"/>
                </a:lnTo>
                <a:lnTo>
                  <a:pt x="0" y="1427002"/>
                </a:lnTo>
                <a:lnTo>
                  <a:pt x="0" y="0"/>
                </a:lnTo>
                <a:close/>
              </a:path>
            </a:pathLst>
          </a:custGeom>
          <a:blipFill>
            <a:blip r:embed="rId9"/>
            <a:stretch>
              <a:fillRect l="0" t="-53" r="0" b="-53"/>
            </a:stretch>
          </a:blipFill>
        </p:spPr>
      </p:sp>
      <p:sp>
        <p:nvSpPr>
          <p:cNvPr name="Freeform 10" id="10" descr="Logo  Description automatically generated"/>
          <p:cNvSpPr/>
          <p:nvPr/>
        </p:nvSpPr>
        <p:spPr>
          <a:xfrm flipH="false" flipV="false" rot="0">
            <a:off x="14418962" y="2691284"/>
            <a:ext cx="3230700" cy="680147"/>
          </a:xfrm>
          <a:custGeom>
            <a:avLst/>
            <a:gdLst/>
            <a:ahLst/>
            <a:cxnLst/>
            <a:rect r="r" b="b" t="t" l="l"/>
            <a:pathLst>
              <a:path h="680147" w="3230700">
                <a:moveTo>
                  <a:pt x="0" y="0"/>
                </a:moveTo>
                <a:lnTo>
                  <a:pt x="3230700" y="0"/>
                </a:lnTo>
                <a:lnTo>
                  <a:pt x="3230700" y="680146"/>
                </a:lnTo>
                <a:lnTo>
                  <a:pt x="0" y="680146"/>
                </a:lnTo>
                <a:lnTo>
                  <a:pt x="0" y="0"/>
                </a:lnTo>
                <a:close/>
              </a:path>
            </a:pathLst>
          </a:custGeom>
          <a:blipFill>
            <a:blip r:embed="rId10"/>
            <a:stretch>
              <a:fillRect l="0" t="0" r="0" b="0"/>
            </a:stretch>
          </a:blipFill>
        </p:spPr>
      </p:sp>
      <p:sp>
        <p:nvSpPr>
          <p:cNvPr name="TextBox 11" id="11"/>
          <p:cNvSpPr txBox="true"/>
          <p:nvPr/>
        </p:nvSpPr>
        <p:spPr>
          <a:xfrm rot="0">
            <a:off x="4758306" y="3591294"/>
            <a:ext cx="3800372" cy="740940"/>
          </a:xfrm>
          <a:prstGeom prst="rect">
            <a:avLst/>
          </a:prstGeom>
        </p:spPr>
        <p:txBody>
          <a:bodyPr anchor="t" rtlCol="false" tIns="0" lIns="0" bIns="0" rIns="0">
            <a:spAutoFit/>
          </a:bodyPr>
          <a:lstStyle/>
          <a:p>
            <a:pPr algn="ctr" marL="388620" indent="-194310" lvl="1">
              <a:lnSpc>
                <a:spcPts val="2851"/>
              </a:lnSpc>
              <a:buFont typeface="Arial"/>
              <a:buChar char="•"/>
            </a:pPr>
            <a:r>
              <a:rPr lang="en-US" sz="1800">
                <a:solidFill>
                  <a:srgbClr val="000000"/>
                </a:solidFill>
                <a:latin typeface="Avenir"/>
                <a:ea typeface="Avenir"/>
                <a:cs typeface="Avenir"/>
                <a:sym typeface="Avenir"/>
              </a:rPr>
              <a:t>2021 Global Partner of the Year</a:t>
            </a:r>
          </a:p>
          <a:p>
            <a:pPr algn="l" marL="388620" indent="-194310" lvl="1">
              <a:lnSpc>
                <a:spcPts val="2851"/>
              </a:lnSpc>
              <a:buFont typeface="Arial"/>
              <a:buChar char="•"/>
            </a:pPr>
            <a:r>
              <a:rPr lang="en-US" sz="1800">
                <a:solidFill>
                  <a:srgbClr val="000000"/>
                </a:solidFill>
                <a:latin typeface="Avenir"/>
                <a:ea typeface="Avenir"/>
                <a:cs typeface="Avenir"/>
                <a:sym typeface="Avenir"/>
              </a:rPr>
              <a:t> Nutanix Premier Partner</a:t>
            </a:r>
          </a:p>
        </p:txBody>
      </p:sp>
      <p:sp>
        <p:nvSpPr>
          <p:cNvPr name="Freeform 12" id="12"/>
          <p:cNvSpPr/>
          <p:nvPr/>
        </p:nvSpPr>
        <p:spPr>
          <a:xfrm flipH="false" flipV="false" rot="0">
            <a:off x="4937944" y="2570501"/>
            <a:ext cx="3765518" cy="1155525"/>
          </a:xfrm>
          <a:custGeom>
            <a:avLst/>
            <a:gdLst/>
            <a:ahLst/>
            <a:cxnLst/>
            <a:rect r="r" b="b" t="t" l="l"/>
            <a:pathLst>
              <a:path h="1155525" w="3765518">
                <a:moveTo>
                  <a:pt x="0" y="0"/>
                </a:moveTo>
                <a:lnTo>
                  <a:pt x="3765517" y="0"/>
                </a:lnTo>
                <a:lnTo>
                  <a:pt x="3765517" y="1155525"/>
                </a:lnTo>
                <a:lnTo>
                  <a:pt x="0" y="1155525"/>
                </a:lnTo>
                <a:lnTo>
                  <a:pt x="0" y="0"/>
                </a:lnTo>
                <a:close/>
              </a:path>
            </a:pathLst>
          </a:custGeom>
          <a:blipFill>
            <a:blip r:embed="rId11"/>
            <a:stretch>
              <a:fillRect l="-2097" t="0" r="-2097" b="0"/>
            </a:stretch>
          </a:blipFill>
        </p:spPr>
      </p:sp>
      <p:sp>
        <p:nvSpPr>
          <p:cNvPr name="Freeform 13" id="13" descr="A blue and white advertisement  Description automatically generated"/>
          <p:cNvSpPr/>
          <p:nvPr/>
        </p:nvSpPr>
        <p:spPr>
          <a:xfrm flipH="false" flipV="false" rot="0">
            <a:off x="7307441" y="7513263"/>
            <a:ext cx="1723143" cy="1654756"/>
          </a:xfrm>
          <a:custGeom>
            <a:avLst/>
            <a:gdLst/>
            <a:ahLst/>
            <a:cxnLst/>
            <a:rect r="r" b="b" t="t" l="l"/>
            <a:pathLst>
              <a:path h="1654756" w="1723143">
                <a:moveTo>
                  <a:pt x="0" y="0"/>
                </a:moveTo>
                <a:lnTo>
                  <a:pt x="1723143" y="0"/>
                </a:lnTo>
                <a:lnTo>
                  <a:pt x="1723143" y="1654757"/>
                </a:lnTo>
                <a:lnTo>
                  <a:pt x="0" y="1654757"/>
                </a:lnTo>
                <a:lnTo>
                  <a:pt x="0" y="0"/>
                </a:lnTo>
                <a:close/>
              </a:path>
            </a:pathLst>
          </a:custGeom>
          <a:blipFill>
            <a:blip r:embed="rId12"/>
            <a:stretch>
              <a:fillRect l="0" t="-2507" r="-2658" b="-24786"/>
            </a:stretch>
          </a:blipFill>
        </p:spPr>
      </p:sp>
      <p:sp>
        <p:nvSpPr>
          <p:cNvPr name="Freeform 14" id="14" descr="A blue background with white text  Description automatically generated"/>
          <p:cNvSpPr/>
          <p:nvPr/>
        </p:nvSpPr>
        <p:spPr>
          <a:xfrm flipH="false" flipV="false" rot="0">
            <a:off x="14871570" y="4720597"/>
            <a:ext cx="2328862" cy="1600200"/>
          </a:xfrm>
          <a:custGeom>
            <a:avLst/>
            <a:gdLst/>
            <a:ahLst/>
            <a:cxnLst/>
            <a:rect r="r" b="b" t="t" l="l"/>
            <a:pathLst>
              <a:path h="1600200" w="2328862">
                <a:moveTo>
                  <a:pt x="0" y="0"/>
                </a:moveTo>
                <a:lnTo>
                  <a:pt x="2328862" y="0"/>
                </a:lnTo>
                <a:lnTo>
                  <a:pt x="2328862" y="1600200"/>
                </a:lnTo>
                <a:lnTo>
                  <a:pt x="0" y="1600200"/>
                </a:lnTo>
                <a:lnTo>
                  <a:pt x="0" y="0"/>
                </a:lnTo>
                <a:close/>
              </a:path>
            </a:pathLst>
          </a:custGeom>
          <a:blipFill>
            <a:blip r:embed="rId13"/>
            <a:stretch>
              <a:fillRect l="0" t="-86" r="0" b="-86"/>
            </a:stretch>
          </a:blipFill>
        </p:spPr>
      </p:sp>
      <p:sp>
        <p:nvSpPr>
          <p:cNvPr name="Freeform 15" id="15"/>
          <p:cNvSpPr/>
          <p:nvPr/>
        </p:nvSpPr>
        <p:spPr>
          <a:xfrm flipH="false" flipV="false" rot="0">
            <a:off x="9688578" y="2733276"/>
            <a:ext cx="3186846" cy="661271"/>
          </a:xfrm>
          <a:custGeom>
            <a:avLst/>
            <a:gdLst/>
            <a:ahLst/>
            <a:cxnLst/>
            <a:rect r="r" b="b" t="t" l="l"/>
            <a:pathLst>
              <a:path h="661271" w="3186846">
                <a:moveTo>
                  <a:pt x="0" y="0"/>
                </a:moveTo>
                <a:lnTo>
                  <a:pt x="3186846" y="0"/>
                </a:lnTo>
                <a:lnTo>
                  <a:pt x="3186846" y="661270"/>
                </a:lnTo>
                <a:lnTo>
                  <a:pt x="0" y="661270"/>
                </a:lnTo>
                <a:lnTo>
                  <a:pt x="0" y="0"/>
                </a:lnTo>
                <a:close/>
              </a:path>
            </a:pathLst>
          </a:custGeom>
          <a:blipFill>
            <a:blip r:embed="rId14"/>
            <a:stretch>
              <a:fillRect l="0" t="0" r="0" b="0"/>
            </a:stretch>
          </a:blipFill>
        </p:spPr>
      </p:sp>
      <p:sp>
        <p:nvSpPr>
          <p:cNvPr name="Freeform 16" id="16"/>
          <p:cNvSpPr/>
          <p:nvPr/>
        </p:nvSpPr>
        <p:spPr>
          <a:xfrm flipH="false" flipV="false" rot="0">
            <a:off x="1077658" y="5174988"/>
            <a:ext cx="2825560" cy="1108146"/>
          </a:xfrm>
          <a:custGeom>
            <a:avLst/>
            <a:gdLst/>
            <a:ahLst/>
            <a:cxnLst/>
            <a:rect r="r" b="b" t="t" l="l"/>
            <a:pathLst>
              <a:path h="1108146" w="2825560">
                <a:moveTo>
                  <a:pt x="0" y="0"/>
                </a:moveTo>
                <a:lnTo>
                  <a:pt x="2825559" y="0"/>
                </a:lnTo>
                <a:lnTo>
                  <a:pt x="2825559" y="1108146"/>
                </a:lnTo>
                <a:lnTo>
                  <a:pt x="0" y="1108146"/>
                </a:lnTo>
                <a:lnTo>
                  <a:pt x="0" y="0"/>
                </a:lnTo>
                <a:close/>
              </a:path>
            </a:pathLst>
          </a:custGeom>
          <a:blipFill>
            <a:blip r:embed="rId15"/>
            <a:stretch>
              <a:fillRect l="-33670" t="-70085" r="-34076" b="-70508"/>
            </a:stretch>
          </a:blipFill>
        </p:spPr>
      </p:sp>
      <p:sp>
        <p:nvSpPr>
          <p:cNvPr name="Freeform 17" id="17"/>
          <p:cNvSpPr/>
          <p:nvPr/>
        </p:nvSpPr>
        <p:spPr>
          <a:xfrm flipH="false" flipV="false" rot="0">
            <a:off x="11818050" y="4453746"/>
            <a:ext cx="1952402" cy="2020668"/>
          </a:xfrm>
          <a:custGeom>
            <a:avLst/>
            <a:gdLst/>
            <a:ahLst/>
            <a:cxnLst/>
            <a:rect r="r" b="b" t="t" l="l"/>
            <a:pathLst>
              <a:path h="2020668" w="1952402">
                <a:moveTo>
                  <a:pt x="0" y="0"/>
                </a:moveTo>
                <a:lnTo>
                  <a:pt x="1952402" y="0"/>
                </a:lnTo>
                <a:lnTo>
                  <a:pt x="1952402" y="2020668"/>
                </a:lnTo>
                <a:lnTo>
                  <a:pt x="0" y="2020668"/>
                </a:lnTo>
                <a:lnTo>
                  <a:pt x="0" y="0"/>
                </a:lnTo>
                <a:close/>
              </a:path>
            </a:pathLst>
          </a:custGeom>
          <a:blipFill>
            <a:blip r:embed="rId16"/>
            <a:stretch>
              <a:fillRect l="0" t="0" r="0" b="0"/>
            </a:stretch>
          </a:blipFill>
        </p:spPr>
      </p:sp>
      <p:sp>
        <p:nvSpPr>
          <p:cNvPr name="TextBox 18" id="18"/>
          <p:cNvSpPr txBox="true"/>
          <p:nvPr/>
        </p:nvSpPr>
        <p:spPr>
          <a:xfrm rot="0">
            <a:off x="1077658" y="9177137"/>
            <a:ext cx="2193278" cy="378855"/>
          </a:xfrm>
          <a:prstGeom prst="rect">
            <a:avLst/>
          </a:prstGeom>
        </p:spPr>
        <p:txBody>
          <a:bodyPr anchor="t" rtlCol="false" tIns="0" lIns="0" bIns="0" rIns="0">
            <a:spAutoFit/>
          </a:bodyPr>
          <a:lstStyle/>
          <a:p>
            <a:pPr algn="ctr">
              <a:lnSpc>
                <a:spcPts val="2851"/>
              </a:lnSpc>
            </a:pPr>
            <a:r>
              <a:rPr lang="en-US" sz="1800">
                <a:solidFill>
                  <a:srgbClr val="000000"/>
                </a:solidFill>
                <a:latin typeface="Avenir"/>
                <a:ea typeface="Avenir"/>
                <a:cs typeface="Avenir"/>
                <a:sym typeface="Avenir"/>
              </a:rPr>
              <a:t>Multi-Year Winner</a:t>
            </a:r>
          </a:p>
        </p:txBody>
      </p:sp>
      <p:sp>
        <p:nvSpPr>
          <p:cNvPr name="TextBox 19" id="19"/>
          <p:cNvSpPr txBox="true"/>
          <p:nvPr/>
        </p:nvSpPr>
        <p:spPr>
          <a:xfrm rot="0">
            <a:off x="4395280" y="6458050"/>
            <a:ext cx="3005013" cy="378938"/>
          </a:xfrm>
          <a:prstGeom prst="rect">
            <a:avLst/>
          </a:prstGeom>
        </p:spPr>
        <p:txBody>
          <a:bodyPr anchor="t" rtlCol="false" tIns="0" lIns="0" bIns="0" rIns="0">
            <a:spAutoFit/>
          </a:bodyPr>
          <a:lstStyle/>
          <a:p>
            <a:pPr algn="ctr">
              <a:lnSpc>
                <a:spcPts val="2851"/>
              </a:lnSpc>
            </a:pPr>
            <a:r>
              <a:rPr lang="en-US" sz="1800">
                <a:solidFill>
                  <a:srgbClr val="000000"/>
                </a:solidFill>
                <a:latin typeface="Avenir"/>
                <a:ea typeface="Avenir"/>
                <a:cs typeface="Avenir"/>
                <a:sym typeface="Avenir"/>
              </a:rPr>
              <a:t>15th Consecutive Year</a:t>
            </a:r>
          </a:p>
        </p:txBody>
      </p:sp>
      <p:sp>
        <p:nvSpPr>
          <p:cNvPr name="TextBox 20" id="20"/>
          <p:cNvSpPr txBox="true"/>
          <p:nvPr/>
        </p:nvSpPr>
        <p:spPr>
          <a:xfrm rot="0">
            <a:off x="11786106" y="6426851"/>
            <a:ext cx="2016290" cy="378855"/>
          </a:xfrm>
          <a:prstGeom prst="rect">
            <a:avLst/>
          </a:prstGeom>
        </p:spPr>
        <p:txBody>
          <a:bodyPr anchor="t" rtlCol="false" tIns="0" lIns="0" bIns="0" rIns="0">
            <a:spAutoFit/>
          </a:bodyPr>
          <a:lstStyle/>
          <a:p>
            <a:pPr algn="ctr">
              <a:lnSpc>
                <a:spcPts val="2851"/>
              </a:lnSpc>
            </a:pPr>
            <a:r>
              <a:rPr lang="en-US" sz="1800">
                <a:solidFill>
                  <a:srgbClr val="000000"/>
                </a:solidFill>
                <a:latin typeface="Avenir"/>
                <a:ea typeface="Avenir"/>
                <a:cs typeface="Avenir"/>
                <a:sym typeface="Avenir"/>
              </a:rPr>
              <a:t>Multi-Year Winner</a:t>
            </a:r>
          </a:p>
        </p:txBody>
      </p:sp>
      <p:sp>
        <p:nvSpPr>
          <p:cNvPr name="TextBox 21" id="21"/>
          <p:cNvSpPr txBox="true"/>
          <p:nvPr/>
        </p:nvSpPr>
        <p:spPr>
          <a:xfrm rot="0">
            <a:off x="14588803" y="9153525"/>
            <a:ext cx="2745013" cy="378855"/>
          </a:xfrm>
          <a:prstGeom prst="rect">
            <a:avLst/>
          </a:prstGeom>
        </p:spPr>
        <p:txBody>
          <a:bodyPr anchor="t" rtlCol="false" tIns="0" lIns="0" bIns="0" rIns="0">
            <a:spAutoFit/>
          </a:bodyPr>
          <a:lstStyle/>
          <a:p>
            <a:pPr algn="ctr">
              <a:lnSpc>
                <a:spcPts val="2851"/>
              </a:lnSpc>
            </a:pPr>
            <a:r>
              <a:rPr lang="en-US" sz="1800">
                <a:solidFill>
                  <a:srgbClr val="000000"/>
                </a:solidFill>
                <a:latin typeface="Avenir"/>
                <a:ea typeface="Avenir"/>
                <a:cs typeface="Avenir"/>
                <a:sym typeface="Avenir"/>
              </a:rPr>
              <a:t>2019 - South Carolina</a:t>
            </a:r>
          </a:p>
        </p:txBody>
      </p:sp>
      <p:sp>
        <p:nvSpPr>
          <p:cNvPr name="TextBox 22" id="22"/>
          <p:cNvSpPr txBox="true"/>
          <p:nvPr/>
        </p:nvSpPr>
        <p:spPr>
          <a:xfrm rot="0">
            <a:off x="1154830" y="6458050"/>
            <a:ext cx="2671215" cy="378938"/>
          </a:xfrm>
          <a:prstGeom prst="rect">
            <a:avLst/>
          </a:prstGeom>
        </p:spPr>
        <p:txBody>
          <a:bodyPr anchor="t" rtlCol="false" tIns="0" lIns="0" bIns="0" rIns="0">
            <a:spAutoFit/>
          </a:bodyPr>
          <a:lstStyle/>
          <a:p>
            <a:pPr algn="ctr">
              <a:lnSpc>
                <a:spcPts val="2851"/>
              </a:lnSpc>
            </a:pPr>
            <a:r>
              <a:rPr lang="en-US" sz="1800">
                <a:solidFill>
                  <a:srgbClr val="000000"/>
                </a:solidFill>
                <a:latin typeface="Avenir"/>
                <a:ea typeface="Avenir"/>
                <a:cs typeface="Avenir"/>
                <a:sym typeface="Avenir"/>
              </a:rPr>
              <a:t>9</a:t>
            </a:r>
            <a:r>
              <a:rPr lang="en-US" sz="1800">
                <a:solidFill>
                  <a:srgbClr val="000000"/>
                </a:solidFill>
                <a:latin typeface="Avenir"/>
                <a:ea typeface="Avenir"/>
                <a:cs typeface="Avenir"/>
                <a:sym typeface="Avenir"/>
              </a:rPr>
              <a:t>th Consecutive Year</a:t>
            </a:r>
          </a:p>
        </p:txBody>
      </p:sp>
      <p:sp>
        <p:nvSpPr>
          <p:cNvPr name="TextBox 23" id="23"/>
          <p:cNvSpPr txBox="true"/>
          <p:nvPr/>
        </p:nvSpPr>
        <p:spPr>
          <a:xfrm rot="0">
            <a:off x="1506315" y="3574962"/>
            <a:ext cx="2783252" cy="378938"/>
          </a:xfrm>
          <a:prstGeom prst="rect">
            <a:avLst/>
          </a:prstGeom>
        </p:spPr>
        <p:txBody>
          <a:bodyPr anchor="t" rtlCol="false" tIns="0" lIns="0" bIns="0" rIns="0">
            <a:spAutoFit/>
          </a:bodyPr>
          <a:lstStyle/>
          <a:p>
            <a:pPr algn="ctr">
              <a:lnSpc>
                <a:spcPts val="2851"/>
              </a:lnSpc>
            </a:pPr>
            <a:r>
              <a:rPr lang="en-US" sz="1800">
                <a:solidFill>
                  <a:srgbClr val="000000"/>
                </a:solidFill>
                <a:latin typeface="Avenir"/>
                <a:ea typeface="Avenir"/>
                <a:cs typeface="Avenir"/>
                <a:sym typeface="Avenir"/>
              </a:rPr>
              <a:t>9x Partner of the Year</a:t>
            </a:r>
          </a:p>
        </p:txBody>
      </p:sp>
      <p:sp>
        <p:nvSpPr>
          <p:cNvPr name="TextBox 24" id="24"/>
          <p:cNvSpPr txBox="true"/>
          <p:nvPr/>
        </p:nvSpPr>
        <p:spPr>
          <a:xfrm rot="0">
            <a:off x="14338184" y="3574962"/>
            <a:ext cx="3246252" cy="378855"/>
          </a:xfrm>
          <a:prstGeom prst="rect">
            <a:avLst/>
          </a:prstGeom>
        </p:spPr>
        <p:txBody>
          <a:bodyPr anchor="t" rtlCol="false" tIns="0" lIns="0" bIns="0" rIns="0">
            <a:spAutoFit/>
          </a:bodyPr>
          <a:lstStyle/>
          <a:p>
            <a:pPr algn="ctr">
              <a:lnSpc>
                <a:spcPts val="2851"/>
              </a:lnSpc>
            </a:pPr>
            <a:r>
              <a:rPr lang="en-US" sz="1800">
                <a:solidFill>
                  <a:srgbClr val="000000"/>
                </a:solidFill>
                <a:latin typeface="Avenir"/>
                <a:ea typeface="Avenir"/>
                <a:cs typeface="Avenir"/>
                <a:sym typeface="Avenir"/>
              </a:rPr>
              <a:t>2019 Cloud Partner of the Year</a:t>
            </a:r>
          </a:p>
        </p:txBody>
      </p:sp>
      <p:sp>
        <p:nvSpPr>
          <p:cNvPr name="TextBox 25" id="25"/>
          <p:cNvSpPr txBox="true"/>
          <p:nvPr/>
        </p:nvSpPr>
        <p:spPr>
          <a:xfrm rot="0">
            <a:off x="10158342" y="9177137"/>
            <a:ext cx="3562400" cy="378855"/>
          </a:xfrm>
          <a:prstGeom prst="rect">
            <a:avLst/>
          </a:prstGeom>
        </p:spPr>
        <p:txBody>
          <a:bodyPr anchor="t" rtlCol="false" tIns="0" lIns="0" bIns="0" rIns="0">
            <a:spAutoFit/>
          </a:bodyPr>
          <a:lstStyle/>
          <a:p>
            <a:pPr algn="ctr">
              <a:lnSpc>
                <a:spcPts val="2851"/>
              </a:lnSpc>
            </a:pPr>
            <a:r>
              <a:rPr lang="en-US" sz="1800">
                <a:solidFill>
                  <a:srgbClr val="000000"/>
                </a:solidFill>
                <a:latin typeface="Avenir"/>
                <a:ea typeface="Avenir"/>
                <a:cs typeface="Avenir"/>
                <a:sym typeface="Avenir"/>
              </a:rPr>
              <a:t>Fastest Growing Companies in SC</a:t>
            </a:r>
          </a:p>
        </p:txBody>
      </p:sp>
      <p:sp>
        <p:nvSpPr>
          <p:cNvPr name="TextBox 26" id="26"/>
          <p:cNvSpPr txBox="true"/>
          <p:nvPr/>
        </p:nvSpPr>
        <p:spPr>
          <a:xfrm rot="0">
            <a:off x="8147039" y="6426768"/>
            <a:ext cx="2637183" cy="378938"/>
          </a:xfrm>
          <a:prstGeom prst="rect">
            <a:avLst/>
          </a:prstGeom>
        </p:spPr>
        <p:txBody>
          <a:bodyPr anchor="t" rtlCol="false" tIns="0" lIns="0" bIns="0" rIns="0">
            <a:spAutoFit/>
          </a:bodyPr>
          <a:lstStyle/>
          <a:p>
            <a:pPr algn="ctr">
              <a:lnSpc>
                <a:spcPts val="2851"/>
              </a:lnSpc>
            </a:pPr>
            <a:r>
              <a:rPr lang="en-US" sz="1800">
                <a:solidFill>
                  <a:srgbClr val="000000"/>
                </a:solidFill>
                <a:latin typeface="Avenir"/>
                <a:ea typeface="Avenir"/>
                <a:cs typeface="Avenir"/>
                <a:sym typeface="Avenir"/>
              </a:rPr>
              <a:t>13th Consecutive Year</a:t>
            </a:r>
          </a:p>
        </p:txBody>
      </p:sp>
      <p:sp>
        <p:nvSpPr>
          <p:cNvPr name="TextBox 27" id="27"/>
          <p:cNvSpPr txBox="true"/>
          <p:nvPr/>
        </p:nvSpPr>
        <p:spPr>
          <a:xfrm rot="0">
            <a:off x="14715720" y="6458050"/>
            <a:ext cx="2637183" cy="378938"/>
          </a:xfrm>
          <a:prstGeom prst="rect">
            <a:avLst/>
          </a:prstGeom>
        </p:spPr>
        <p:txBody>
          <a:bodyPr anchor="t" rtlCol="false" tIns="0" lIns="0" bIns="0" rIns="0">
            <a:spAutoFit/>
          </a:bodyPr>
          <a:lstStyle/>
          <a:p>
            <a:pPr algn="ctr">
              <a:lnSpc>
                <a:spcPts val="2851"/>
              </a:lnSpc>
            </a:pPr>
            <a:r>
              <a:rPr lang="en-US" sz="1800">
                <a:solidFill>
                  <a:srgbClr val="000000"/>
                </a:solidFill>
                <a:latin typeface="Avenir"/>
                <a:ea typeface="Avenir"/>
                <a:cs typeface="Avenir"/>
                <a:sym typeface="Avenir"/>
              </a:rPr>
              <a:t>2024 Power Partner</a:t>
            </a:r>
          </a:p>
        </p:txBody>
      </p:sp>
      <p:sp>
        <p:nvSpPr>
          <p:cNvPr name="TextBox 28" id="28"/>
          <p:cNvSpPr txBox="true"/>
          <p:nvPr/>
        </p:nvSpPr>
        <p:spPr>
          <a:xfrm rot="0">
            <a:off x="8958728" y="3574962"/>
            <a:ext cx="5379456" cy="740921"/>
          </a:xfrm>
          <a:prstGeom prst="rect">
            <a:avLst/>
          </a:prstGeom>
        </p:spPr>
        <p:txBody>
          <a:bodyPr anchor="t" rtlCol="false" tIns="0" lIns="0" bIns="0" rIns="0">
            <a:spAutoFit/>
          </a:bodyPr>
          <a:lstStyle/>
          <a:p>
            <a:pPr algn="l" marL="325755" indent="-162878" lvl="1">
              <a:lnSpc>
                <a:spcPts val="2851"/>
              </a:lnSpc>
              <a:buFont typeface="Arial"/>
              <a:buChar char="•"/>
            </a:pPr>
            <a:r>
              <a:rPr lang="en-US" sz="1800">
                <a:solidFill>
                  <a:srgbClr val="000000"/>
                </a:solidFill>
                <a:latin typeface="Avenir"/>
                <a:ea typeface="Avenir"/>
                <a:cs typeface="Avenir"/>
                <a:sym typeface="Avenir"/>
              </a:rPr>
              <a:t>Professional Services Authorized Partner</a:t>
            </a:r>
          </a:p>
          <a:p>
            <a:pPr algn="l" marL="325755" indent="-162878" lvl="1">
              <a:lnSpc>
                <a:spcPts val="2851"/>
              </a:lnSpc>
              <a:buFont typeface="Arial"/>
              <a:buChar char="•"/>
            </a:pPr>
            <a:r>
              <a:rPr lang="en-US" sz="1800">
                <a:solidFill>
                  <a:srgbClr val="000000"/>
                </a:solidFill>
                <a:latin typeface="Avenir"/>
                <a:ea typeface="Avenir"/>
                <a:cs typeface="Avenir"/>
                <a:sym typeface="Avenir"/>
              </a:rPr>
              <a:t>2022 Carolinas Select Partner of the Year</a:t>
            </a:r>
          </a:p>
        </p:txBody>
      </p:sp>
      <p:sp>
        <p:nvSpPr>
          <p:cNvPr name="TextBox 29" id="29"/>
          <p:cNvSpPr txBox="true"/>
          <p:nvPr/>
        </p:nvSpPr>
        <p:spPr>
          <a:xfrm rot="0">
            <a:off x="6397883" y="9203460"/>
            <a:ext cx="3562400" cy="378855"/>
          </a:xfrm>
          <a:prstGeom prst="rect">
            <a:avLst/>
          </a:prstGeom>
        </p:spPr>
        <p:txBody>
          <a:bodyPr anchor="t" rtlCol="false" tIns="0" lIns="0" bIns="0" rIns="0">
            <a:spAutoFit/>
          </a:bodyPr>
          <a:lstStyle/>
          <a:p>
            <a:pPr algn="ctr">
              <a:lnSpc>
                <a:spcPts val="2851"/>
              </a:lnSpc>
            </a:pPr>
            <a:r>
              <a:rPr lang="en-US" sz="1800">
                <a:solidFill>
                  <a:srgbClr val="000000"/>
                </a:solidFill>
                <a:latin typeface="Avenir"/>
                <a:ea typeface="Avenir"/>
                <a:cs typeface="Avenir"/>
                <a:sym typeface="Avenir"/>
              </a:rPr>
              <a:t>2024 HSP 250 List</a:t>
            </a:r>
          </a:p>
        </p:txBody>
      </p:sp>
      <p:sp>
        <p:nvSpPr>
          <p:cNvPr name="TextBox 30" id="30"/>
          <p:cNvSpPr txBox="true"/>
          <p:nvPr/>
        </p:nvSpPr>
        <p:spPr>
          <a:xfrm rot="0">
            <a:off x="6199824" y="993372"/>
            <a:ext cx="5888353" cy="994959"/>
          </a:xfrm>
          <a:prstGeom prst="rect">
            <a:avLst/>
          </a:prstGeom>
        </p:spPr>
        <p:txBody>
          <a:bodyPr anchor="t" rtlCol="false" tIns="0" lIns="0" bIns="0" rIns="0">
            <a:spAutoFit/>
          </a:bodyPr>
          <a:lstStyle/>
          <a:p>
            <a:pPr algn="ctr">
              <a:lnSpc>
                <a:spcPts val="7159"/>
              </a:lnSpc>
            </a:pPr>
            <a:r>
              <a:rPr lang="en-US" b="true" sz="5550">
                <a:solidFill>
                  <a:srgbClr val="373939"/>
                </a:solidFill>
                <a:latin typeface="Avenir Bold"/>
                <a:ea typeface="Avenir Bold"/>
                <a:cs typeface="Avenir Bold"/>
                <a:sym typeface="Avenir Bold"/>
              </a:rPr>
              <a:t>Award Badges</a:t>
            </a:r>
          </a:p>
        </p:txBody>
      </p:sp>
      <p:sp>
        <p:nvSpPr>
          <p:cNvPr name="TextBox 31" id="31"/>
          <p:cNvSpPr txBox="true"/>
          <p:nvPr/>
        </p:nvSpPr>
        <p:spPr>
          <a:xfrm rot="0">
            <a:off x="4183534" y="9156703"/>
            <a:ext cx="2016290" cy="378855"/>
          </a:xfrm>
          <a:prstGeom prst="rect">
            <a:avLst/>
          </a:prstGeom>
        </p:spPr>
        <p:txBody>
          <a:bodyPr anchor="t" rtlCol="false" tIns="0" lIns="0" bIns="0" rIns="0">
            <a:spAutoFit/>
          </a:bodyPr>
          <a:lstStyle/>
          <a:p>
            <a:pPr algn="ctr">
              <a:lnSpc>
                <a:spcPts val="2851"/>
              </a:lnSpc>
            </a:pPr>
            <a:r>
              <a:rPr lang="en-US" sz="1800">
                <a:solidFill>
                  <a:srgbClr val="000000"/>
                </a:solidFill>
                <a:latin typeface="Avenir"/>
                <a:ea typeface="Avenir"/>
                <a:cs typeface="Avenir"/>
                <a:sym typeface="Avenir"/>
              </a:rPr>
              <a:t>Multi-Year Winner</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9258300"/>
            <a:ext cx="18288000" cy="1580038"/>
            <a:chOff x="0" y="0"/>
            <a:chExt cx="4816593" cy="416142"/>
          </a:xfrm>
        </p:grpSpPr>
        <p:sp>
          <p:nvSpPr>
            <p:cNvPr name="Freeform 3" id="3"/>
            <p:cNvSpPr/>
            <p:nvPr/>
          </p:nvSpPr>
          <p:spPr>
            <a:xfrm flipH="false" flipV="false" rot="0">
              <a:off x="0" y="0"/>
              <a:ext cx="4816592" cy="416142"/>
            </a:xfrm>
            <a:custGeom>
              <a:avLst/>
              <a:gdLst/>
              <a:ahLst/>
              <a:cxnLst/>
              <a:rect r="r" b="b" t="t" l="l"/>
              <a:pathLst>
                <a:path h="416142" w="4816592">
                  <a:moveTo>
                    <a:pt x="0" y="0"/>
                  </a:moveTo>
                  <a:lnTo>
                    <a:pt x="4816592" y="0"/>
                  </a:lnTo>
                  <a:lnTo>
                    <a:pt x="4816592" y="416142"/>
                  </a:lnTo>
                  <a:lnTo>
                    <a:pt x="0" y="416142"/>
                  </a:lnTo>
                  <a:close/>
                </a:path>
              </a:pathLst>
            </a:custGeom>
            <a:solidFill>
              <a:srgbClr val="02637F"/>
            </a:solidFill>
          </p:spPr>
        </p:sp>
        <p:sp>
          <p:nvSpPr>
            <p:cNvPr name="TextBox 4" id="4"/>
            <p:cNvSpPr txBox="true"/>
            <p:nvPr/>
          </p:nvSpPr>
          <p:spPr>
            <a:xfrm>
              <a:off x="0" y="-66675"/>
              <a:ext cx="4816593" cy="482817"/>
            </a:xfrm>
            <a:prstGeom prst="rect">
              <a:avLst/>
            </a:prstGeom>
          </p:spPr>
          <p:txBody>
            <a:bodyPr anchor="ctr" rtlCol="false" tIns="50800" lIns="50800" bIns="50800" rIns="50800"/>
            <a:lstStyle/>
            <a:p>
              <a:pPr algn="ctr">
                <a:lnSpc>
                  <a:spcPts val="3091"/>
                </a:lnSpc>
              </a:pPr>
            </a:p>
          </p:txBody>
        </p:sp>
      </p:grpSp>
      <p:sp>
        <p:nvSpPr>
          <p:cNvPr name="TextBox 5" id="5"/>
          <p:cNvSpPr txBox="true"/>
          <p:nvPr/>
        </p:nvSpPr>
        <p:spPr>
          <a:xfrm rot="0">
            <a:off x="1641802" y="1368367"/>
            <a:ext cx="11544639" cy="1059571"/>
          </a:xfrm>
          <a:prstGeom prst="rect">
            <a:avLst/>
          </a:prstGeom>
        </p:spPr>
        <p:txBody>
          <a:bodyPr anchor="t" rtlCol="false" tIns="0" lIns="0" bIns="0" rIns="0">
            <a:spAutoFit/>
          </a:bodyPr>
          <a:lstStyle/>
          <a:p>
            <a:pPr algn="l">
              <a:lnSpc>
                <a:spcPts val="7745"/>
              </a:lnSpc>
            </a:pPr>
            <a:r>
              <a:rPr lang="en-US" sz="5532" b="true">
                <a:solidFill>
                  <a:srgbClr val="373939"/>
                </a:solidFill>
                <a:latin typeface="Avenir Bold"/>
                <a:ea typeface="Avenir Bold"/>
                <a:cs typeface="Avenir Bold"/>
                <a:sym typeface="Avenir Bold"/>
              </a:rPr>
              <a:t>Our Key Differentiators</a:t>
            </a:r>
          </a:p>
        </p:txBody>
      </p:sp>
      <p:sp>
        <p:nvSpPr>
          <p:cNvPr name="TextBox 6" id="6"/>
          <p:cNvSpPr txBox="true"/>
          <p:nvPr/>
        </p:nvSpPr>
        <p:spPr>
          <a:xfrm rot="0">
            <a:off x="1555113" y="2582933"/>
            <a:ext cx="7885213" cy="2989192"/>
          </a:xfrm>
          <a:prstGeom prst="rect">
            <a:avLst/>
          </a:prstGeom>
        </p:spPr>
        <p:txBody>
          <a:bodyPr anchor="t" rtlCol="false" tIns="0" lIns="0" bIns="0" rIns="0">
            <a:spAutoFit/>
          </a:bodyPr>
          <a:lstStyle/>
          <a:p>
            <a:pPr algn="l" marL="495170" indent="-247585" lvl="1">
              <a:lnSpc>
                <a:spcPts val="3440"/>
              </a:lnSpc>
              <a:buFont typeface="Arial"/>
              <a:buChar char="•"/>
            </a:pPr>
            <a:r>
              <a:rPr lang="en-US" sz="2293">
                <a:solidFill>
                  <a:srgbClr val="373939"/>
                </a:solidFill>
                <a:latin typeface="TT Chocolates"/>
                <a:ea typeface="TT Chocolates"/>
                <a:cs typeface="TT Chocolates"/>
                <a:sym typeface="TT Chocolates"/>
              </a:rPr>
              <a:t>9x Microsoft Partner of the Year</a:t>
            </a:r>
          </a:p>
          <a:p>
            <a:pPr algn="l" marL="495170" indent="-247585" lvl="1">
              <a:lnSpc>
                <a:spcPts val="3440"/>
              </a:lnSpc>
              <a:buFont typeface="Arial"/>
              <a:buChar char="•"/>
            </a:pPr>
            <a:r>
              <a:rPr lang="en-US" sz="2293">
                <a:solidFill>
                  <a:srgbClr val="373939"/>
                </a:solidFill>
                <a:latin typeface="TT Chocolates"/>
                <a:ea typeface="TT Chocolates"/>
                <a:cs typeface="TT Chocolates"/>
                <a:sym typeface="TT Chocolates"/>
              </a:rPr>
              <a:t>6 Solution Partner with Microsoft</a:t>
            </a:r>
          </a:p>
          <a:p>
            <a:pPr algn="l" marL="495170" indent="-247585" lvl="1">
              <a:lnSpc>
                <a:spcPts val="3440"/>
              </a:lnSpc>
              <a:buFont typeface="Arial"/>
              <a:buChar char="•"/>
            </a:pPr>
            <a:r>
              <a:rPr lang="en-US" sz="2293">
                <a:solidFill>
                  <a:srgbClr val="373939"/>
                </a:solidFill>
                <a:latin typeface="TT Chocolates"/>
                <a:ea typeface="TT Chocolates"/>
                <a:cs typeface="TT Chocolates"/>
                <a:sym typeface="TT Chocolates"/>
              </a:rPr>
              <a:t>Year-Over-Year 98%+ Customer Satisfaction Score</a:t>
            </a:r>
          </a:p>
          <a:p>
            <a:pPr algn="l" marL="495170" indent="-247585" lvl="1">
              <a:lnSpc>
                <a:spcPts val="3440"/>
              </a:lnSpc>
              <a:buFont typeface="Arial"/>
              <a:buChar char="•"/>
            </a:pPr>
            <a:r>
              <a:rPr lang="en-US" sz="2293">
                <a:solidFill>
                  <a:srgbClr val="373939"/>
                </a:solidFill>
                <a:latin typeface="TT Chocolates"/>
                <a:ea typeface="TT Chocolates"/>
                <a:cs typeface="TT Chocolates"/>
                <a:sym typeface="TT Chocolates"/>
              </a:rPr>
              <a:t>30+ Years of Experience</a:t>
            </a:r>
          </a:p>
          <a:p>
            <a:pPr algn="l" marL="495170" indent="-247585" lvl="1">
              <a:lnSpc>
                <a:spcPts val="3440"/>
              </a:lnSpc>
              <a:buFont typeface="Arial"/>
              <a:buChar char="•"/>
            </a:pPr>
            <a:r>
              <a:rPr lang="en-US" sz="2293">
                <a:solidFill>
                  <a:srgbClr val="373939"/>
                </a:solidFill>
                <a:latin typeface="TT Chocolates"/>
                <a:ea typeface="TT Chocolates"/>
                <a:cs typeface="TT Chocolates"/>
                <a:sym typeface="TT Chocolates"/>
              </a:rPr>
              <a:t>Strategic Advisory Services</a:t>
            </a:r>
          </a:p>
          <a:p>
            <a:pPr algn="l" marL="495170" indent="-247585" lvl="1">
              <a:lnSpc>
                <a:spcPts val="3440"/>
              </a:lnSpc>
              <a:buFont typeface="Arial"/>
              <a:buChar char="•"/>
            </a:pPr>
            <a:r>
              <a:rPr lang="en-US" sz="2293">
                <a:solidFill>
                  <a:srgbClr val="373939"/>
                </a:solidFill>
                <a:latin typeface="TT Chocolates"/>
                <a:ea typeface="TT Chocolates"/>
                <a:cs typeface="TT Chocolates"/>
                <a:sym typeface="TT Chocolates"/>
              </a:rPr>
              <a:t>Award-Winning Organizational Change Management Team</a:t>
            </a:r>
          </a:p>
          <a:p>
            <a:pPr algn="l">
              <a:lnSpc>
                <a:spcPts val="3440"/>
              </a:lnSpc>
            </a:pPr>
          </a:p>
        </p:txBody>
      </p:sp>
      <p:sp>
        <p:nvSpPr>
          <p:cNvPr name="TextBox 7" id="7"/>
          <p:cNvSpPr txBox="true"/>
          <p:nvPr/>
        </p:nvSpPr>
        <p:spPr>
          <a:xfrm rot="0">
            <a:off x="2235570" y="6512853"/>
            <a:ext cx="4412423" cy="1972787"/>
          </a:xfrm>
          <a:prstGeom prst="rect">
            <a:avLst/>
          </a:prstGeom>
        </p:spPr>
        <p:txBody>
          <a:bodyPr anchor="t" rtlCol="false" tIns="0" lIns="0" bIns="0" rIns="0">
            <a:spAutoFit/>
          </a:bodyPr>
          <a:lstStyle/>
          <a:p>
            <a:pPr algn="l">
              <a:lnSpc>
                <a:spcPts val="1517"/>
              </a:lnSpc>
            </a:pPr>
            <a:r>
              <a:rPr lang="en-US" sz="1896" b="true">
                <a:solidFill>
                  <a:srgbClr val="009ECC"/>
                </a:solidFill>
                <a:latin typeface="Avenir Bold"/>
                <a:ea typeface="Avenir Bold"/>
                <a:cs typeface="Avenir Bold"/>
                <a:sym typeface="Avenir Bold"/>
              </a:rPr>
              <a:t>AI Busi</a:t>
            </a:r>
            <a:r>
              <a:rPr lang="en-US" sz="1896" b="true">
                <a:solidFill>
                  <a:srgbClr val="009ECC"/>
                </a:solidFill>
                <a:latin typeface="Avenir Bold"/>
                <a:ea typeface="Avenir Bold"/>
                <a:cs typeface="Avenir Bold"/>
                <a:sym typeface="Avenir Bold"/>
              </a:rPr>
              <a:t>ness Solutions</a:t>
            </a:r>
          </a:p>
          <a:p>
            <a:pPr algn="l">
              <a:lnSpc>
                <a:spcPts val="1517"/>
              </a:lnSpc>
            </a:pPr>
          </a:p>
          <a:p>
            <a:pPr algn="l" marL="409539" indent="-204770" lvl="1">
              <a:lnSpc>
                <a:spcPts val="1517"/>
              </a:lnSpc>
              <a:buFont typeface="Arial"/>
              <a:buChar char="•"/>
            </a:pPr>
            <a:r>
              <a:rPr lang="en-US" sz="1896">
                <a:solidFill>
                  <a:srgbClr val="373939"/>
                </a:solidFill>
                <a:latin typeface="Avenir"/>
                <a:ea typeface="Avenir"/>
                <a:cs typeface="Avenir"/>
                <a:sym typeface="Avenir"/>
              </a:rPr>
              <a:t>Teamwork Deployment​</a:t>
            </a:r>
          </a:p>
          <a:p>
            <a:pPr algn="l">
              <a:lnSpc>
                <a:spcPts val="1517"/>
              </a:lnSpc>
            </a:pPr>
          </a:p>
          <a:p>
            <a:pPr algn="l" marL="409539" indent="-204770" lvl="1">
              <a:lnSpc>
                <a:spcPts val="1517"/>
              </a:lnSpc>
              <a:buFont typeface="Arial"/>
              <a:buChar char="•"/>
            </a:pPr>
            <a:r>
              <a:rPr lang="en-US" sz="1896">
                <a:solidFill>
                  <a:srgbClr val="373939"/>
                </a:solidFill>
                <a:latin typeface="Avenir"/>
                <a:ea typeface="Avenir"/>
                <a:cs typeface="Avenir"/>
                <a:sym typeface="Avenir"/>
              </a:rPr>
              <a:t>Calling for Teams​</a:t>
            </a:r>
          </a:p>
          <a:p>
            <a:pPr algn="l">
              <a:lnSpc>
                <a:spcPts val="1517"/>
              </a:lnSpc>
            </a:pPr>
          </a:p>
          <a:p>
            <a:pPr algn="l" marL="409539" indent="-204770" lvl="1">
              <a:lnSpc>
                <a:spcPts val="1517"/>
              </a:lnSpc>
              <a:buFont typeface="Arial"/>
              <a:buChar char="•"/>
            </a:pPr>
            <a:r>
              <a:rPr lang="en-US" sz="1896">
                <a:solidFill>
                  <a:srgbClr val="373939"/>
                </a:solidFill>
                <a:latin typeface="Avenir"/>
                <a:ea typeface="Avenir"/>
                <a:cs typeface="Avenir"/>
                <a:sym typeface="Avenir"/>
              </a:rPr>
              <a:t>Endpoint Management</a:t>
            </a:r>
          </a:p>
          <a:p>
            <a:pPr algn="l">
              <a:lnSpc>
                <a:spcPts val="1517"/>
              </a:lnSpc>
            </a:pPr>
          </a:p>
          <a:p>
            <a:pPr algn="l" marL="409539" indent="-204770" lvl="1">
              <a:lnSpc>
                <a:spcPts val="1517"/>
              </a:lnSpc>
              <a:buFont typeface="Arial"/>
              <a:buChar char="•"/>
            </a:pPr>
            <a:r>
              <a:rPr lang="en-US" sz="1896">
                <a:solidFill>
                  <a:srgbClr val="373939"/>
                </a:solidFill>
                <a:latin typeface="Avenir"/>
                <a:ea typeface="Avenir"/>
                <a:cs typeface="Avenir"/>
                <a:sym typeface="Avenir"/>
              </a:rPr>
              <a:t>Organizational Change Management</a:t>
            </a:r>
          </a:p>
          <a:p>
            <a:pPr algn="l">
              <a:lnSpc>
                <a:spcPts val="1517"/>
              </a:lnSpc>
            </a:pPr>
          </a:p>
        </p:txBody>
      </p:sp>
      <p:sp>
        <p:nvSpPr>
          <p:cNvPr name="TextBox 8" id="8"/>
          <p:cNvSpPr txBox="true"/>
          <p:nvPr/>
        </p:nvSpPr>
        <p:spPr>
          <a:xfrm rot="0">
            <a:off x="6956927" y="6522378"/>
            <a:ext cx="4467821" cy="1689595"/>
          </a:xfrm>
          <a:prstGeom prst="rect">
            <a:avLst/>
          </a:prstGeom>
        </p:spPr>
        <p:txBody>
          <a:bodyPr anchor="t" rtlCol="false" tIns="0" lIns="0" bIns="0" rIns="0">
            <a:spAutoFit/>
          </a:bodyPr>
          <a:lstStyle/>
          <a:p>
            <a:pPr algn="l">
              <a:lnSpc>
                <a:spcPts val="1498"/>
              </a:lnSpc>
            </a:pPr>
            <a:r>
              <a:rPr lang="en-US" b="true" sz="1896">
                <a:solidFill>
                  <a:srgbClr val="009ECC"/>
                </a:solidFill>
                <a:latin typeface="Avenir Bold"/>
                <a:ea typeface="Avenir Bold"/>
                <a:cs typeface="Avenir Bold"/>
                <a:sym typeface="Avenir Bold"/>
              </a:rPr>
              <a:t>Security​</a:t>
            </a:r>
          </a:p>
          <a:p>
            <a:pPr algn="l">
              <a:lnSpc>
                <a:spcPts val="1498"/>
              </a:lnSpc>
            </a:pPr>
          </a:p>
          <a:p>
            <a:pPr algn="l" marL="409539" indent="-204770" lvl="1">
              <a:lnSpc>
                <a:spcPts val="1498"/>
              </a:lnSpc>
              <a:buFont typeface="Arial"/>
              <a:buChar char="•"/>
            </a:pPr>
            <a:r>
              <a:rPr lang="en-US" sz="1896">
                <a:solidFill>
                  <a:srgbClr val="373939"/>
                </a:solidFill>
                <a:latin typeface="Avenir"/>
                <a:ea typeface="Avenir"/>
                <a:cs typeface="Avenir"/>
                <a:sym typeface="Avenir"/>
              </a:rPr>
              <a:t>Information Protection &amp; Governance​</a:t>
            </a:r>
          </a:p>
          <a:p>
            <a:pPr algn="l">
              <a:lnSpc>
                <a:spcPts val="1498"/>
              </a:lnSpc>
            </a:pPr>
          </a:p>
          <a:p>
            <a:pPr algn="l" marL="409539" indent="-204770" lvl="1">
              <a:lnSpc>
                <a:spcPts val="1498"/>
              </a:lnSpc>
              <a:buFont typeface="Arial"/>
              <a:buChar char="•"/>
            </a:pPr>
            <a:r>
              <a:rPr lang="en-US" sz="1896">
                <a:solidFill>
                  <a:srgbClr val="373939"/>
                </a:solidFill>
                <a:latin typeface="Avenir"/>
                <a:ea typeface="Avenir"/>
                <a:cs typeface="Avenir"/>
                <a:sym typeface="Avenir"/>
              </a:rPr>
              <a:t>Threat Protection​</a:t>
            </a:r>
          </a:p>
          <a:p>
            <a:pPr algn="l">
              <a:lnSpc>
                <a:spcPts val="1498"/>
              </a:lnSpc>
            </a:pPr>
          </a:p>
          <a:p>
            <a:pPr algn="l" marL="409539" indent="-204770" lvl="1">
              <a:lnSpc>
                <a:spcPts val="1498"/>
              </a:lnSpc>
              <a:buFont typeface="Arial"/>
              <a:buChar char="•"/>
            </a:pPr>
            <a:r>
              <a:rPr lang="en-US" sz="1896">
                <a:solidFill>
                  <a:srgbClr val="373939"/>
                </a:solidFill>
                <a:latin typeface="Avenir"/>
                <a:ea typeface="Avenir"/>
                <a:cs typeface="Avenir"/>
                <a:sym typeface="Avenir"/>
              </a:rPr>
              <a:t>Identity &amp; Access Management​</a:t>
            </a:r>
          </a:p>
          <a:p>
            <a:pPr algn="l">
              <a:lnSpc>
                <a:spcPts val="1498"/>
              </a:lnSpc>
            </a:pPr>
          </a:p>
          <a:p>
            <a:pPr algn="l" marL="409539" indent="-204770" lvl="1">
              <a:lnSpc>
                <a:spcPts val="1498"/>
              </a:lnSpc>
              <a:buFont typeface="Arial"/>
              <a:buChar char="•"/>
            </a:pPr>
            <a:r>
              <a:rPr lang="en-US" sz="1896">
                <a:solidFill>
                  <a:srgbClr val="373939"/>
                </a:solidFill>
                <a:latin typeface="Avenir"/>
                <a:ea typeface="Avenir"/>
                <a:cs typeface="Avenir"/>
                <a:sym typeface="Avenir"/>
              </a:rPr>
              <a:t>Cloud Security</a:t>
            </a:r>
          </a:p>
        </p:txBody>
      </p:sp>
      <p:sp>
        <p:nvSpPr>
          <p:cNvPr name="TextBox 9" id="9"/>
          <p:cNvSpPr txBox="true"/>
          <p:nvPr/>
        </p:nvSpPr>
        <p:spPr>
          <a:xfrm rot="0">
            <a:off x="13115735" y="6512853"/>
            <a:ext cx="3552211" cy="1819464"/>
          </a:xfrm>
          <a:prstGeom prst="rect">
            <a:avLst/>
          </a:prstGeom>
        </p:spPr>
        <p:txBody>
          <a:bodyPr anchor="t" rtlCol="false" tIns="0" lIns="0" bIns="0" rIns="0">
            <a:spAutoFit/>
          </a:bodyPr>
          <a:lstStyle/>
          <a:p>
            <a:pPr algn="l">
              <a:lnSpc>
                <a:spcPts val="1517"/>
              </a:lnSpc>
            </a:pPr>
            <a:r>
              <a:rPr lang="en-US" sz="1896" b="true">
                <a:solidFill>
                  <a:srgbClr val="009ECC"/>
                </a:solidFill>
                <a:latin typeface="Avenir Bold"/>
                <a:ea typeface="Avenir Bold"/>
                <a:cs typeface="Avenir Bold"/>
                <a:sym typeface="Avenir Bold"/>
              </a:rPr>
              <a:t>Clo</a:t>
            </a:r>
            <a:r>
              <a:rPr lang="en-US" sz="1896" b="true">
                <a:solidFill>
                  <a:srgbClr val="009ECC"/>
                </a:solidFill>
                <a:latin typeface="Avenir Bold"/>
                <a:ea typeface="Avenir Bold"/>
                <a:cs typeface="Avenir Bold"/>
                <a:sym typeface="Avenir Bold"/>
              </a:rPr>
              <a:t>ud &amp; AI Platforms</a:t>
            </a:r>
          </a:p>
          <a:p>
            <a:pPr algn="l">
              <a:lnSpc>
                <a:spcPts val="1517"/>
              </a:lnSpc>
            </a:pPr>
          </a:p>
          <a:p>
            <a:pPr algn="l" marL="409539" indent="-204770" lvl="1">
              <a:lnSpc>
                <a:spcPts val="1517"/>
              </a:lnSpc>
              <a:buFont typeface="Arial"/>
              <a:buChar char="•"/>
            </a:pPr>
            <a:r>
              <a:rPr lang="en-US" sz="1896">
                <a:solidFill>
                  <a:srgbClr val="373939"/>
                </a:solidFill>
                <a:latin typeface="Avenir"/>
                <a:ea typeface="Avenir"/>
                <a:cs typeface="Avenir"/>
                <a:sym typeface="Avenir"/>
              </a:rPr>
              <a:t>Azure Virtual Desktop​</a:t>
            </a:r>
          </a:p>
          <a:p>
            <a:pPr algn="l">
              <a:lnSpc>
                <a:spcPts val="1517"/>
              </a:lnSpc>
            </a:pPr>
          </a:p>
          <a:p>
            <a:pPr algn="l" marL="409539" indent="-204770" lvl="1">
              <a:lnSpc>
                <a:spcPts val="1517"/>
              </a:lnSpc>
              <a:buFont typeface="Arial"/>
              <a:buChar char="•"/>
            </a:pPr>
            <a:r>
              <a:rPr lang="en-US" sz="1896">
                <a:solidFill>
                  <a:srgbClr val="373939"/>
                </a:solidFill>
                <a:latin typeface="Avenir"/>
                <a:ea typeface="Avenir"/>
                <a:cs typeface="Avenir"/>
                <a:sym typeface="Avenir"/>
              </a:rPr>
              <a:t>Azure VMware Solution</a:t>
            </a:r>
          </a:p>
          <a:p>
            <a:pPr algn="l">
              <a:lnSpc>
                <a:spcPts val="1517"/>
              </a:lnSpc>
            </a:pPr>
          </a:p>
          <a:p>
            <a:pPr algn="l" marL="409539" indent="-204770" lvl="1">
              <a:lnSpc>
                <a:spcPts val="2731"/>
              </a:lnSpc>
              <a:buFont typeface="Arial"/>
              <a:buChar char="•"/>
            </a:pPr>
            <a:r>
              <a:rPr lang="en-US" sz="1896">
                <a:solidFill>
                  <a:srgbClr val="373939"/>
                </a:solidFill>
                <a:latin typeface="Avenir"/>
                <a:ea typeface="Avenir"/>
                <a:cs typeface="Avenir"/>
                <a:sym typeface="Avenir"/>
              </a:rPr>
              <a:t>Infra and Database Migration to Azure</a:t>
            </a:r>
          </a:p>
        </p:txBody>
      </p:sp>
      <p:sp>
        <p:nvSpPr>
          <p:cNvPr name="TextBox 10" id="10"/>
          <p:cNvSpPr txBox="true"/>
          <p:nvPr/>
        </p:nvSpPr>
        <p:spPr>
          <a:xfrm rot="0">
            <a:off x="9572630" y="2582933"/>
            <a:ext cx="7227621" cy="2560567"/>
          </a:xfrm>
          <a:prstGeom prst="rect">
            <a:avLst/>
          </a:prstGeom>
        </p:spPr>
        <p:txBody>
          <a:bodyPr anchor="t" rtlCol="false" tIns="0" lIns="0" bIns="0" rIns="0">
            <a:spAutoFit/>
          </a:bodyPr>
          <a:lstStyle/>
          <a:p>
            <a:pPr algn="l" marL="495170" indent="-247585" lvl="1">
              <a:lnSpc>
                <a:spcPts val="3440"/>
              </a:lnSpc>
              <a:buFont typeface="Arial"/>
              <a:buChar char="•"/>
            </a:pPr>
            <a:r>
              <a:rPr lang="en-US" sz="2293">
                <a:solidFill>
                  <a:srgbClr val="373939"/>
                </a:solidFill>
                <a:latin typeface="TT Chocolates"/>
                <a:ea typeface="TT Chocolates"/>
                <a:cs typeface="TT Chocolates"/>
                <a:sym typeface="TT Chocolates"/>
              </a:rPr>
              <a:t>The Managed Services Team is US-based and comprised of all internal employees</a:t>
            </a:r>
          </a:p>
          <a:p>
            <a:pPr algn="l" marL="495170" indent="-247585" lvl="1">
              <a:lnSpc>
                <a:spcPts val="3440"/>
              </a:lnSpc>
              <a:buFont typeface="Arial"/>
              <a:buChar char="•"/>
            </a:pPr>
            <a:r>
              <a:rPr lang="en-US" sz="2293">
                <a:solidFill>
                  <a:srgbClr val="373939"/>
                </a:solidFill>
                <a:latin typeface="TT Chocolates"/>
                <a:ea typeface="TT Chocolates"/>
                <a:cs typeface="TT Chocolates"/>
                <a:sym typeface="TT Chocolates"/>
              </a:rPr>
              <a:t>Our Managed Security Services Team customizes response mechanisms (integrate vs. overwrite) with the client's current operations and processes</a:t>
            </a:r>
          </a:p>
          <a:p>
            <a:pPr algn="l" marL="495170" indent="-247585" lvl="1">
              <a:lnSpc>
                <a:spcPts val="3440"/>
              </a:lnSpc>
              <a:buFont typeface="Arial"/>
              <a:buChar char="•"/>
            </a:pPr>
            <a:r>
              <a:rPr lang="en-US" sz="2293">
                <a:solidFill>
                  <a:srgbClr val="373939"/>
                </a:solidFill>
                <a:latin typeface="TT Chocolates"/>
                <a:ea typeface="TT Chocolates"/>
                <a:cs typeface="TT Chocolates"/>
                <a:sym typeface="TT Chocolates"/>
              </a:rPr>
              <a:t>Nutanix Premier Partner</a:t>
            </a:r>
          </a:p>
        </p:txBody>
      </p:sp>
      <p:sp>
        <p:nvSpPr>
          <p:cNvPr name="TextBox 11" id="11"/>
          <p:cNvSpPr txBox="true"/>
          <p:nvPr/>
        </p:nvSpPr>
        <p:spPr>
          <a:xfrm rot="0">
            <a:off x="4131066" y="5675842"/>
            <a:ext cx="10025868" cy="420279"/>
          </a:xfrm>
          <a:prstGeom prst="rect">
            <a:avLst/>
          </a:prstGeom>
        </p:spPr>
        <p:txBody>
          <a:bodyPr anchor="t" rtlCol="false" tIns="0" lIns="0" bIns="0" rIns="0">
            <a:spAutoFit/>
          </a:bodyPr>
          <a:lstStyle/>
          <a:p>
            <a:pPr algn="ctr">
              <a:lnSpc>
                <a:spcPts val="3091"/>
              </a:lnSpc>
              <a:spcBef>
                <a:spcPct val="0"/>
              </a:spcBef>
            </a:pPr>
            <a:r>
              <a:rPr lang="en-US" b="true" sz="2396" spc="385">
                <a:solidFill>
                  <a:srgbClr val="373939"/>
                </a:solidFill>
                <a:latin typeface="Avenir Bold"/>
                <a:ea typeface="Avenir Bold"/>
                <a:cs typeface="Avenir Bold"/>
                <a:sym typeface="Avenir Bold"/>
              </a:rPr>
              <a:t>OUR </a:t>
            </a:r>
            <a:r>
              <a:rPr lang="en-US" b="true" sz="2396" spc="385">
                <a:solidFill>
                  <a:srgbClr val="373939"/>
                </a:solidFill>
                <a:latin typeface="Avenir Bold"/>
                <a:ea typeface="Avenir Bold"/>
                <a:cs typeface="Avenir Bold"/>
                <a:sym typeface="Avenir Bold"/>
              </a:rPr>
              <a:t>MICROSOFT ADVANCED SPECIALIZATIONS</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132799" y="866775"/>
            <a:ext cx="15809613" cy="1003419"/>
          </a:xfrm>
          <a:prstGeom prst="rect">
            <a:avLst/>
          </a:prstGeom>
        </p:spPr>
        <p:txBody>
          <a:bodyPr anchor="t" rtlCol="false" tIns="0" lIns="0" bIns="0" rIns="0">
            <a:spAutoFit/>
          </a:bodyPr>
          <a:lstStyle/>
          <a:p>
            <a:pPr algn="l">
              <a:lnSpc>
                <a:spcPts val="7153"/>
              </a:lnSpc>
            </a:pPr>
            <a:r>
              <a:rPr lang="en-US" sz="5545" b="true">
                <a:solidFill>
                  <a:srgbClr val="373939"/>
                </a:solidFill>
                <a:latin typeface="Avenir Bold"/>
                <a:ea typeface="Avenir Bold"/>
                <a:cs typeface="Avenir Bold"/>
                <a:sym typeface="Avenir Bold"/>
              </a:rPr>
              <a:t>Our Key Differentiators &amp; Phrases (Explained)</a:t>
            </a:r>
          </a:p>
        </p:txBody>
      </p:sp>
      <p:sp>
        <p:nvSpPr>
          <p:cNvPr name="TextBox 3" id="3"/>
          <p:cNvSpPr txBox="true"/>
          <p:nvPr/>
        </p:nvSpPr>
        <p:spPr>
          <a:xfrm rot="0">
            <a:off x="1826763" y="2319407"/>
            <a:ext cx="4984430" cy="429768"/>
          </a:xfrm>
          <a:prstGeom prst="rect">
            <a:avLst/>
          </a:prstGeom>
        </p:spPr>
        <p:txBody>
          <a:bodyPr anchor="t" rtlCol="false" tIns="0" lIns="0" bIns="0" rIns="0">
            <a:spAutoFit/>
          </a:bodyPr>
          <a:lstStyle/>
          <a:p>
            <a:pPr algn="l">
              <a:lnSpc>
                <a:spcPts val="3095"/>
              </a:lnSpc>
            </a:pPr>
            <a:r>
              <a:rPr lang="en-US" sz="2399" b="true">
                <a:solidFill>
                  <a:srgbClr val="02637F"/>
                </a:solidFill>
                <a:latin typeface="Avenir Bold"/>
                <a:ea typeface="Avenir Bold"/>
                <a:cs typeface="Avenir Bold"/>
                <a:sym typeface="Avenir Bold"/>
              </a:rPr>
              <a:t>“9x Microsoft Partner of the Year”</a:t>
            </a:r>
          </a:p>
        </p:txBody>
      </p:sp>
      <p:sp>
        <p:nvSpPr>
          <p:cNvPr name="TextBox 4" id="4"/>
          <p:cNvSpPr txBox="true"/>
          <p:nvPr/>
        </p:nvSpPr>
        <p:spPr>
          <a:xfrm rot="0">
            <a:off x="1926552" y="2735223"/>
            <a:ext cx="6633402" cy="302216"/>
          </a:xfrm>
          <a:prstGeom prst="rect">
            <a:avLst/>
          </a:prstGeom>
        </p:spPr>
        <p:txBody>
          <a:bodyPr anchor="t" rtlCol="false" tIns="0" lIns="0" bIns="0" rIns="0">
            <a:spAutoFit/>
          </a:bodyPr>
          <a:lstStyle/>
          <a:p>
            <a:pPr algn="l">
              <a:lnSpc>
                <a:spcPts val="2441"/>
              </a:lnSpc>
              <a:spcBef>
                <a:spcPct val="0"/>
              </a:spcBef>
            </a:pPr>
            <a:r>
              <a:rPr lang="en-US" sz="1892" i="true">
                <a:solidFill>
                  <a:srgbClr val="373939"/>
                </a:solidFill>
                <a:latin typeface="PT Serif Italics"/>
                <a:ea typeface="PT Serif Italics"/>
                <a:cs typeface="PT Serif Italics"/>
                <a:sym typeface="PT Serif Italics"/>
              </a:rPr>
              <a:t>Read as “Nine-time Microsoft Partner of the Year.”</a:t>
            </a:r>
          </a:p>
        </p:txBody>
      </p:sp>
      <p:sp>
        <p:nvSpPr>
          <p:cNvPr name="TextBox 5" id="5"/>
          <p:cNvSpPr txBox="true"/>
          <p:nvPr/>
        </p:nvSpPr>
        <p:spPr>
          <a:xfrm rot="0">
            <a:off x="10106765" y="2319407"/>
            <a:ext cx="4361250" cy="420243"/>
          </a:xfrm>
          <a:prstGeom prst="rect">
            <a:avLst/>
          </a:prstGeom>
        </p:spPr>
        <p:txBody>
          <a:bodyPr anchor="t" rtlCol="false" tIns="0" lIns="0" bIns="0" rIns="0">
            <a:spAutoFit/>
          </a:bodyPr>
          <a:lstStyle/>
          <a:p>
            <a:pPr algn="l">
              <a:lnSpc>
                <a:spcPts val="3095"/>
              </a:lnSpc>
            </a:pPr>
            <a:r>
              <a:rPr lang="en-US" sz="2399" b="true">
                <a:solidFill>
                  <a:srgbClr val="02637F"/>
                </a:solidFill>
                <a:latin typeface="Avenir Bold"/>
                <a:ea typeface="Avenir Bold"/>
                <a:cs typeface="Avenir Bold"/>
                <a:sym typeface="Avenir Bold"/>
              </a:rPr>
              <a:t>“30+ Years of Experience...”</a:t>
            </a:r>
          </a:p>
        </p:txBody>
      </p:sp>
      <p:sp>
        <p:nvSpPr>
          <p:cNvPr name="TextBox 6" id="6"/>
          <p:cNvSpPr txBox="true"/>
          <p:nvPr/>
        </p:nvSpPr>
        <p:spPr>
          <a:xfrm rot="0">
            <a:off x="10206554" y="3207801"/>
            <a:ext cx="7035590" cy="1897958"/>
          </a:xfrm>
          <a:prstGeom prst="rect">
            <a:avLst/>
          </a:prstGeom>
        </p:spPr>
        <p:txBody>
          <a:bodyPr anchor="t" rtlCol="false" tIns="0" lIns="0" bIns="0" rIns="0">
            <a:spAutoFit/>
          </a:bodyPr>
          <a:lstStyle/>
          <a:p>
            <a:pPr algn="l">
              <a:lnSpc>
                <a:spcPts val="2954"/>
              </a:lnSpc>
              <a:spcBef>
                <a:spcPct val="0"/>
              </a:spcBef>
            </a:pPr>
            <a:r>
              <a:rPr lang="en-US" sz="2289">
                <a:solidFill>
                  <a:srgbClr val="373939"/>
                </a:solidFill>
                <a:latin typeface="Avenir"/>
                <a:ea typeface="Avenir"/>
                <a:cs typeface="Avenir"/>
                <a:sym typeface="Avenir"/>
              </a:rPr>
              <a:t>Including the number of years of experience in our communication helps us establish credibility and expertise, showcasing a track record of successfully implementing IT solutions for our clients’ specific business needs.</a:t>
            </a:r>
          </a:p>
        </p:txBody>
      </p:sp>
      <p:sp>
        <p:nvSpPr>
          <p:cNvPr name="TextBox 7" id="7"/>
          <p:cNvSpPr txBox="true"/>
          <p:nvPr/>
        </p:nvSpPr>
        <p:spPr>
          <a:xfrm rot="0">
            <a:off x="1926552" y="6130304"/>
            <a:ext cx="5841680" cy="820293"/>
          </a:xfrm>
          <a:prstGeom prst="rect">
            <a:avLst/>
          </a:prstGeom>
        </p:spPr>
        <p:txBody>
          <a:bodyPr anchor="t" rtlCol="false" tIns="0" lIns="0" bIns="0" rIns="0">
            <a:spAutoFit/>
          </a:bodyPr>
          <a:lstStyle/>
          <a:p>
            <a:pPr algn="l">
              <a:lnSpc>
                <a:spcPts val="3095"/>
              </a:lnSpc>
            </a:pPr>
            <a:r>
              <a:rPr lang="en-US" sz="2399" b="true">
                <a:solidFill>
                  <a:srgbClr val="02637F"/>
                </a:solidFill>
                <a:latin typeface="Avenir Bold"/>
                <a:ea typeface="Avenir Bold"/>
                <a:cs typeface="Avenir Bold"/>
                <a:sym typeface="Avenir Bold"/>
              </a:rPr>
              <a:t>“Award-Winning Organizational Change Management Team”</a:t>
            </a:r>
          </a:p>
        </p:txBody>
      </p:sp>
      <p:sp>
        <p:nvSpPr>
          <p:cNvPr name="TextBox 8" id="8"/>
          <p:cNvSpPr txBox="true"/>
          <p:nvPr/>
        </p:nvSpPr>
        <p:spPr>
          <a:xfrm rot="0">
            <a:off x="1926552" y="7123654"/>
            <a:ext cx="6735413" cy="2640363"/>
          </a:xfrm>
          <a:prstGeom prst="rect">
            <a:avLst/>
          </a:prstGeom>
        </p:spPr>
        <p:txBody>
          <a:bodyPr anchor="t" rtlCol="false" tIns="0" lIns="0" bIns="0" rIns="0">
            <a:spAutoFit/>
          </a:bodyPr>
          <a:lstStyle/>
          <a:p>
            <a:pPr algn="l">
              <a:lnSpc>
                <a:spcPts val="2954"/>
              </a:lnSpc>
              <a:spcBef>
                <a:spcPct val="0"/>
              </a:spcBef>
            </a:pPr>
            <a:r>
              <a:rPr lang="en-US" sz="2289">
                <a:solidFill>
                  <a:srgbClr val="373939"/>
                </a:solidFill>
                <a:latin typeface="Avenir"/>
                <a:ea typeface="Avenir"/>
                <a:cs typeface="Avenir"/>
                <a:sym typeface="Avenir"/>
              </a:rPr>
              <a:t>Our OCM team is passionate about bridging the gap between technology and those who use it, while equipping individuals to successfully navigate and adopt any change. By reiterating in our communication that they are award-winning, this emphasizes that they have a proven track record of success in their craft.</a:t>
            </a:r>
          </a:p>
        </p:txBody>
      </p:sp>
      <p:sp>
        <p:nvSpPr>
          <p:cNvPr name="TextBox 9" id="9"/>
          <p:cNvSpPr txBox="true"/>
          <p:nvPr/>
        </p:nvSpPr>
        <p:spPr>
          <a:xfrm rot="0">
            <a:off x="10104098" y="6130304"/>
            <a:ext cx="4984430" cy="429768"/>
          </a:xfrm>
          <a:prstGeom prst="rect">
            <a:avLst/>
          </a:prstGeom>
        </p:spPr>
        <p:txBody>
          <a:bodyPr anchor="t" rtlCol="false" tIns="0" lIns="0" bIns="0" rIns="0">
            <a:spAutoFit/>
          </a:bodyPr>
          <a:lstStyle/>
          <a:p>
            <a:pPr algn="l">
              <a:lnSpc>
                <a:spcPts val="3095"/>
              </a:lnSpc>
            </a:pPr>
            <a:r>
              <a:rPr lang="en-US" sz="2399" b="true">
                <a:solidFill>
                  <a:srgbClr val="02637F"/>
                </a:solidFill>
                <a:latin typeface="Avenir Bold"/>
                <a:ea typeface="Avenir Bold"/>
                <a:cs typeface="Avenir Bold"/>
                <a:sym typeface="Avenir Bold"/>
              </a:rPr>
              <a:t>“Strategic Advisory Services”</a:t>
            </a:r>
          </a:p>
        </p:txBody>
      </p:sp>
      <p:sp>
        <p:nvSpPr>
          <p:cNvPr name="TextBox 10" id="10"/>
          <p:cNvSpPr txBox="true"/>
          <p:nvPr/>
        </p:nvSpPr>
        <p:spPr>
          <a:xfrm rot="0">
            <a:off x="10104098" y="7123654"/>
            <a:ext cx="6838314" cy="2259265"/>
          </a:xfrm>
          <a:prstGeom prst="rect">
            <a:avLst/>
          </a:prstGeom>
        </p:spPr>
        <p:txBody>
          <a:bodyPr anchor="t" rtlCol="false" tIns="0" lIns="0" bIns="0" rIns="0">
            <a:spAutoFit/>
          </a:bodyPr>
          <a:lstStyle/>
          <a:p>
            <a:pPr algn="l">
              <a:lnSpc>
                <a:spcPts val="2954"/>
              </a:lnSpc>
              <a:spcBef>
                <a:spcPct val="0"/>
              </a:spcBef>
            </a:pPr>
            <a:r>
              <a:rPr lang="en-US" sz="2289">
                <a:solidFill>
                  <a:srgbClr val="373939"/>
                </a:solidFill>
                <a:latin typeface="Avenir"/>
                <a:ea typeface="Avenir"/>
                <a:cs typeface="Avenir"/>
                <a:sym typeface="Avenir"/>
              </a:rPr>
              <a:t>Our team provides strategic IT leadership and guidance to clients enhancing the client's technology decision-making. This also positions us as a trusted partner, emphasizing our success in aligning IT strategies with broader business objectives.</a:t>
            </a:r>
          </a:p>
        </p:txBody>
      </p:sp>
      <p:sp>
        <p:nvSpPr>
          <p:cNvPr name="TextBox 11" id="11"/>
          <p:cNvSpPr txBox="true"/>
          <p:nvPr/>
        </p:nvSpPr>
        <p:spPr>
          <a:xfrm rot="0">
            <a:off x="1926552" y="3207900"/>
            <a:ext cx="6985696" cy="2269450"/>
          </a:xfrm>
          <a:prstGeom prst="rect">
            <a:avLst/>
          </a:prstGeom>
        </p:spPr>
        <p:txBody>
          <a:bodyPr anchor="t" rtlCol="false" tIns="0" lIns="0" bIns="0" rIns="0">
            <a:spAutoFit/>
          </a:bodyPr>
          <a:lstStyle/>
          <a:p>
            <a:pPr algn="l">
              <a:lnSpc>
                <a:spcPts val="2954"/>
              </a:lnSpc>
            </a:pPr>
            <a:r>
              <a:rPr lang="en-US" sz="2289">
                <a:solidFill>
                  <a:srgbClr val="373939"/>
                </a:solidFill>
                <a:latin typeface="Avenir"/>
                <a:ea typeface="Avenir"/>
                <a:cs typeface="Avenir"/>
                <a:sym typeface="Avenir"/>
              </a:rPr>
              <a:t>Whenever writing materials that highlight our Partner of the Year accomplishments, be sure to write it in this fashion. Refrain from saying things like, “We were a Microsoft Partner of the Year,” unless in the context of a specific solution (i.e., Teams Calling). </a:t>
            </a:r>
          </a:p>
          <a:p>
            <a:pPr algn="l">
              <a:lnSpc>
                <a:spcPts val="2954"/>
              </a:lnSpc>
              <a:spcBef>
                <a:spcPct val="0"/>
              </a:spcBef>
            </a:pPr>
            <a:r>
              <a:rPr lang="en-US" sz="2289">
                <a:solidFill>
                  <a:srgbClr val="373939"/>
                </a:solidFill>
                <a:latin typeface="Avenir"/>
                <a:ea typeface="Avenir"/>
                <a:cs typeface="Avenir"/>
                <a:sym typeface="Avenir"/>
              </a:rPr>
              <a:t>Say it with pride!</a:t>
            </a:r>
          </a:p>
        </p:txBody>
      </p:sp>
      <p:sp>
        <p:nvSpPr>
          <p:cNvPr name="TextBox 12" id="12"/>
          <p:cNvSpPr txBox="true"/>
          <p:nvPr/>
        </p:nvSpPr>
        <p:spPr>
          <a:xfrm rot="0">
            <a:off x="10206554" y="2730125"/>
            <a:ext cx="6633402" cy="299975"/>
          </a:xfrm>
          <a:prstGeom prst="rect">
            <a:avLst/>
          </a:prstGeom>
        </p:spPr>
        <p:txBody>
          <a:bodyPr anchor="t" rtlCol="false" tIns="0" lIns="0" bIns="0" rIns="0">
            <a:spAutoFit/>
          </a:bodyPr>
          <a:lstStyle/>
          <a:p>
            <a:pPr algn="l">
              <a:lnSpc>
                <a:spcPts val="2441"/>
              </a:lnSpc>
              <a:spcBef>
                <a:spcPct val="0"/>
              </a:spcBef>
            </a:pPr>
            <a:r>
              <a:rPr lang="en-US" sz="1892" i="true">
                <a:solidFill>
                  <a:srgbClr val="373939"/>
                </a:solidFill>
                <a:latin typeface="PT Serif Italics"/>
                <a:ea typeface="PT Serif Italics"/>
                <a:cs typeface="PT Serif Italics"/>
                <a:sym typeface="PT Serif Italics"/>
              </a:rPr>
              <a:t>Read as “Thirty plus years of experience in...”</a:t>
            </a: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132799" y="866775"/>
            <a:ext cx="16719538" cy="1003419"/>
          </a:xfrm>
          <a:prstGeom prst="rect">
            <a:avLst/>
          </a:prstGeom>
        </p:spPr>
        <p:txBody>
          <a:bodyPr anchor="t" rtlCol="false" tIns="0" lIns="0" bIns="0" rIns="0">
            <a:spAutoFit/>
          </a:bodyPr>
          <a:lstStyle/>
          <a:p>
            <a:pPr algn="l">
              <a:lnSpc>
                <a:spcPts val="7153"/>
              </a:lnSpc>
            </a:pPr>
            <a:r>
              <a:rPr lang="en-US" sz="5545" b="true">
                <a:solidFill>
                  <a:srgbClr val="373939"/>
                </a:solidFill>
                <a:latin typeface="Avenir Bold"/>
                <a:ea typeface="Avenir Bold"/>
                <a:cs typeface="Avenir Bold"/>
                <a:sym typeface="Avenir Bold"/>
              </a:rPr>
              <a:t>Our Key Differentiators &amp; Phrases (Explained)</a:t>
            </a:r>
          </a:p>
        </p:txBody>
      </p:sp>
      <p:sp>
        <p:nvSpPr>
          <p:cNvPr name="TextBox 3" id="3"/>
          <p:cNvSpPr txBox="true"/>
          <p:nvPr/>
        </p:nvSpPr>
        <p:spPr>
          <a:xfrm rot="0">
            <a:off x="1834772" y="2106905"/>
            <a:ext cx="4984430" cy="420243"/>
          </a:xfrm>
          <a:prstGeom prst="rect">
            <a:avLst/>
          </a:prstGeom>
        </p:spPr>
        <p:txBody>
          <a:bodyPr anchor="t" rtlCol="false" tIns="0" lIns="0" bIns="0" rIns="0">
            <a:spAutoFit/>
          </a:bodyPr>
          <a:lstStyle/>
          <a:p>
            <a:pPr algn="l">
              <a:lnSpc>
                <a:spcPts val="3095"/>
              </a:lnSpc>
            </a:pPr>
            <a:r>
              <a:rPr lang="en-US" sz="2399" b="true">
                <a:solidFill>
                  <a:srgbClr val="02637F"/>
                </a:solidFill>
                <a:latin typeface="Avenir Bold"/>
                <a:ea typeface="Avenir Bold"/>
                <a:cs typeface="Avenir Bold"/>
                <a:sym typeface="Avenir Bold"/>
              </a:rPr>
              <a:t>“Speed and Certainty”</a:t>
            </a:r>
          </a:p>
        </p:txBody>
      </p:sp>
      <p:sp>
        <p:nvSpPr>
          <p:cNvPr name="TextBox 4" id="4"/>
          <p:cNvSpPr txBox="true"/>
          <p:nvPr/>
        </p:nvSpPr>
        <p:spPr>
          <a:xfrm rot="0">
            <a:off x="10114774" y="2106905"/>
            <a:ext cx="5862215" cy="420243"/>
          </a:xfrm>
          <a:prstGeom prst="rect">
            <a:avLst/>
          </a:prstGeom>
        </p:spPr>
        <p:txBody>
          <a:bodyPr anchor="t" rtlCol="false" tIns="0" lIns="0" bIns="0" rIns="0">
            <a:spAutoFit/>
          </a:bodyPr>
          <a:lstStyle/>
          <a:p>
            <a:pPr algn="l">
              <a:lnSpc>
                <a:spcPts val="3095"/>
              </a:lnSpc>
            </a:pPr>
            <a:r>
              <a:rPr lang="en-US" sz="2399" b="true">
                <a:solidFill>
                  <a:srgbClr val="02637F"/>
                </a:solidFill>
                <a:latin typeface="Avenir Bold"/>
                <a:ea typeface="Avenir Bold"/>
                <a:cs typeface="Avenir Bold"/>
                <a:sym typeface="Avenir Bold"/>
              </a:rPr>
              <a:t>“Getting Cloud Right the FIRST Time”</a:t>
            </a:r>
          </a:p>
        </p:txBody>
      </p:sp>
      <p:sp>
        <p:nvSpPr>
          <p:cNvPr name="TextBox 5" id="5"/>
          <p:cNvSpPr txBox="true"/>
          <p:nvPr/>
        </p:nvSpPr>
        <p:spPr>
          <a:xfrm rot="0">
            <a:off x="10114774" y="2730225"/>
            <a:ext cx="7035590" cy="3383924"/>
          </a:xfrm>
          <a:prstGeom prst="rect">
            <a:avLst/>
          </a:prstGeom>
        </p:spPr>
        <p:txBody>
          <a:bodyPr anchor="t" rtlCol="false" tIns="0" lIns="0" bIns="0" rIns="0">
            <a:spAutoFit/>
          </a:bodyPr>
          <a:lstStyle/>
          <a:p>
            <a:pPr algn="l">
              <a:lnSpc>
                <a:spcPts val="2954"/>
              </a:lnSpc>
              <a:spcBef>
                <a:spcPct val="0"/>
              </a:spcBef>
            </a:pPr>
            <a:r>
              <a:rPr lang="en-US" sz="2289">
                <a:solidFill>
                  <a:srgbClr val="373939"/>
                </a:solidFill>
                <a:latin typeface="Avenir"/>
                <a:ea typeface="Avenir"/>
                <a:cs typeface="Avenir"/>
                <a:sym typeface="Avenir"/>
              </a:rPr>
              <a:t>Getting Cloud Right the FIRST time means effectively planning and implementing cloud solutions from the start– avoiding costly and disruptive mistakes, and ensuring that the chosen cloud architecture aligns with the organization's long-term goals, security, and scalability needs. This emphasizes the importance of a well-thought-out strategy and execution to maximize the benefits of cloud technology while minimizing risks and setbacks.</a:t>
            </a:r>
          </a:p>
        </p:txBody>
      </p:sp>
      <p:sp>
        <p:nvSpPr>
          <p:cNvPr name="TextBox 6" id="6"/>
          <p:cNvSpPr txBox="true"/>
          <p:nvPr/>
        </p:nvSpPr>
        <p:spPr>
          <a:xfrm rot="0">
            <a:off x="10114774" y="6483716"/>
            <a:ext cx="5841680" cy="820260"/>
          </a:xfrm>
          <a:prstGeom prst="rect">
            <a:avLst/>
          </a:prstGeom>
        </p:spPr>
        <p:txBody>
          <a:bodyPr anchor="t" rtlCol="false" tIns="0" lIns="0" bIns="0" rIns="0">
            <a:spAutoFit/>
          </a:bodyPr>
          <a:lstStyle/>
          <a:p>
            <a:pPr algn="l">
              <a:lnSpc>
                <a:spcPts val="3095"/>
              </a:lnSpc>
            </a:pPr>
            <a:r>
              <a:rPr lang="en-US" sz="2399" b="true">
                <a:solidFill>
                  <a:srgbClr val="02637F"/>
                </a:solidFill>
                <a:latin typeface="Avenir Bold"/>
                <a:ea typeface="Avenir Bold"/>
                <a:cs typeface="Avenir Bold"/>
                <a:sym typeface="Avenir Bold"/>
              </a:rPr>
              <a:t>“98%+ Year-Over-Year Customer Satisfaction Score” </a:t>
            </a:r>
          </a:p>
        </p:txBody>
      </p:sp>
      <p:sp>
        <p:nvSpPr>
          <p:cNvPr name="TextBox 7" id="7"/>
          <p:cNvSpPr txBox="true"/>
          <p:nvPr/>
        </p:nvSpPr>
        <p:spPr>
          <a:xfrm rot="0">
            <a:off x="1886222" y="2730225"/>
            <a:ext cx="7099524" cy="2629059"/>
          </a:xfrm>
          <a:prstGeom prst="rect">
            <a:avLst/>
          </a:prstGeom>
        </p:spPr>
        <p:txBody>
          <a:bodyPr anchor="t" rtlCol="false" tIns="0" lIns="0" bIns="0" rIns="0">
            <a:spAutoFit/>
          </a:bodyPr>
          <a:lstStyle/>
          <a:p>
            <a:pPr algn="l">
              <a:lnSpc>
                <a:spcPts val="2954"/>
              </a:lnSpc>
              <a:spcBef>
                <a:spcPct val="0"/>
              </a:spcBef>
            </a:pPr>
            <a:r>
              <a:rPr lang="en-US" sz="2289">
                <a:solidFill>
                  <a:srgbClr val="373939"/>
                </a:solidFill>
                <a:latin typeface="Avenir"/>
                <a:ea typeface="Avenir"/>
                <a:cs typeface="Avenir"/>
                <a:sym typeface="Avenir"/>
              </a:rPr>
              <a:t>Delivering "speed and certainty" to clients means providing prompt and reliable results or solutions, and ensuring that our clients can confidently count on the agreed-upon outcomes or services within the expected timeframe. We use this phrase as a reference to the customer service, results, and partnership they commit to when partnering with us. </a:t>
            </a:r>
          </a:p>
        </p:txBody>
      </p:sp>
      <p:sp>
        <p:nvSpPr>
          <p:cNvPr name="TextBox 8" id="8"/>
          <p:cNvSpPr txBox="true"/>
          <p:nvPr/>
        </p:nvSpPr>
        <p:spPr>
          <a:xfrm rot="0">
            <a:off x="10114774" y="7484984"/>
            <a:ext cx="7099524" cy="2259265"/>
          </a:xfrm>
          <a:prstGeom prst="rect">
            <a:avLst/>
          </a:prstGeom>
        </p:spPr>
        <p:txBody>
          <a:bodyPr anchor="t" rtlCol="false" tIns="0" lIns="0" bIns="0" rIns="0">
            <a:spAutoFit/>
          </a:bodyPr>
          <a:lstStyle/>
          <a:p>
            <a:pPr algn="l">
              <a:lnSpc>
                <a:spcPts val="2954"/>
              </a:lnSpc>
              <a:spcBef>
                <a:spcPct val="0"/>
              </a:spcBef>
            </a:pPr>
            <a:r>
              <a:rPr lang="en-US" sz="2289">
                <a:solidFill>
                  <a:srgbClr val="373939"/>
                </a:solidFill>
                <a:latin typeface="Avenir"/>
                <a:ea typeface="Avenir"/>
                <a:cs typeface="Avenir"/>
                <a:sym typeface="Avenir"/>
              </a:rPr>
              <a:t>Reminding clients of our customer satisfaction score reinforces the trustworthiness of our brand and the positive experiences others have had with our services. It also serves as a clear indicator of our commitment to delivering quality services and our client-centric business model.</a:t>
            </a:r>
          </a:p>
        </p:txBody>
      </p:sp>
      <p:sp>
        <p:nvSpPr>
          <p:cNvPr name="TextBox 9" id="9"/>
          <p:cNvSpPr txBox="true"/>
          <p:nvPr/>
        </p:nvSpPr>
        <p:spPr>
          <a:xfrm rot="0">
            <a:off x="1834772" y="5730131"/>
            <a:ext cx="5862215" cy="820260"/>
          </a:xfrm>
          <a:prstGeom prst="rect">
            <a:avLst/>
          </a:prstGeom>
        </p:spPr>
        <p:txBody>
          <a:bodyPr anchor="t" rtlCol="false" tIns="0" lIns="0" bIns="0" rIns="0">
            <a:spAutoFit/>
          </a:bodyPr>
          <a:lstStyle/>
          <a:p>
            <a:pPr algn="l">
              <a:lnSpc>
                <a:spcPts val="3095"/>
              </a:lnSpc>
            </a:pPr>
            <a:r>
              <a:rPr lang="en-US" sz="2399" b="true">
                <a:solidFill>
                  <a:srgbClr val="02637F"/>
                </a:solidFill>
                <a:latin typeface="Avenir Bold"/>
                <a:ea typeface="Avenir Bold"/>
                <a:cs typeface="Avenir Bold"/>
                <a:sym typeface="Avenir Bold"/>
              </a:rPr>
              <a:t>The Managed Services Team is US-based and comprised of all internal employees</a:t>
            </a:r>
          </a:p>
        </p:txBody>
      </p:sp>
      <p:sp>
        <p:nvSpPr>
          <p:cNvPr name="TextBox 10" id="10"/>
          <p:cNvSpPr txBox="true"/>
          <p:nvPr/>
        </p:nvSpPr>
        <p:spPr>
          <a:xfrm rot="0">
            <a:off x="1834772" y="6740891"/>
            <a:ext cx="7035590" cy="2640363"/>
          </a:xfrm>
          <a:prstGeom prst="rect">
            <a:avLst/>
          </a:prstGeom>
        </p:spPr>
        <p:txBody>
          <a:bodyPr anchor="t" rtlCol="false" tIns="0" lIns="0" bIns="0" rIns="0">
            <a:spAutoFit/>
          </a:bodyPr>
          <a:lstStyle/>
          <a:p>
            <a:pPr algn="l">
              <a:lnSpc>
                <a:spcPts val="2954"/>
              </a:lnSpc>
              <a:spcBef>
                <a:spcPct val="0"/>
              </a:spcBef>
            </a:pPr>
            <a:r>
              <a:rPr lang="en-US" sz="2289">
                <a:solidFill>
                  <a:srgbClr val="373939"/>
                </a:solidFill>
                <a:latin typeface="Avenir"/>
                <a:ea typeface="Avenir"/>
                <a:cs typeface="Avenir"/>
                <a:sym typeface="Avenir"/>
              </a:rPr>
              <a:t>By delivering our services with US-based internal employees, we can provide a more consistent and higher quality customer experience, enhanced data security and compliance adherence, quicker communication and responsiveness, higher trust and accountability, and greater customization and flexibility in tailoring services to local client needs.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DAFopb7y37U</dc:identifier>
  <dcterms:modified xsi:type="dcterms:W3CDTF">2011-08-01T06:04:30Z</dcterms:modified>
  <cp:revision>1</cp:revision>
  <dc:title>eGroup Enabling Technologies Brand Guide</dc:title>
</cp:coreProperties>
</file>